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22" r:id="rId1"/>
  </p:sldMasterIdLst>
  <p:notesMasterIdLst>
    <p:notesMasterId r:id="rId24"/>
  </p:notesMasterIdLst>
  <p:sldIdLst>
    <p:sldId id="282" r:id="rId2"/>
    <p:sldId id="261" r:id="rId3"/>
    <p:sldId id="262" r:id="rId4"/>
    <p:sldId id="275" r:id="rId5"/>
    <p:sldId id="263" r:id="rId6"/>
    <p:sldId id="264" r:id="rId7"/>
    <p:sldId id="276" r:id="rId8"/>
    <p:sldId id="265" r:id="rId9"/>
    <p:sldId id="266" r:id="rId10"/>
    <p:sldId id="277" r:id="rId11"/>
    <p:sldId id="268" r:id="rId12"/>
    <p:sldId id="269" r:id="rId13"/>
    <p:sldId id="270" r:id="rId14"/>
    <p:sldId id="278" r:id="rId15"/>
    <p:sldId id="271" r:id="rId16"/>
    <p:sldId id="274" r:id="rId17"/>
    <p:sldId id="279" r:id="rId18"/>
    <p:sldId id="272" r:id="rId19"/>
    <p:sldId id="273" r:id="rId20"/>
    <p:sldId id="280" r:id="rId21"/>
    <p:sldId id="258" r:id="rId22"/>
    <p:sldId id="28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2FDCFF"/>
    <a:srgbClr val="000080"/>
    <a:srgbClr val="FFFF66"/>
    <a:srgbClr val="45C2E9"/>
    <a:srgbClr val="66A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1648" autoAdjust="0"/>
  </p:normalViewPr>
  <p:slideViewPr>
    <p:cSldViewPr snapToGrid="0">
      <p:cViewPr>
        <p:scale>
          <a:sx n="70" d="100"/>
          <a:sy n="70" d="100"/>
        </p:scale>
        <p:origin x="442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F46F5-9350-4109-94F7-B432A542E60A}" type="datetimeFigureOut">
              <a:rPr lang="en-GB" smtClean="0"/>
              <a:t>29/08/2023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C228A-BC60-4E6D-8A4E-4FDF3EB49A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17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Text, design and layout © </a:t>
            </a:r>
            <a:r>
              <a:rPr lang="en-GB" dirty="0" err="1"/>
              <a:t>Eboru</a:t>
            </a:r>
            <a:r>
              <a:rPr lang="en-GB" dirty="0"/>
              <a:t> Publishing</a:t>
            </a:r>
          </a:p>
          <a:p>
            <a:pPr marL="0" indent="0">
              <a:buNone/>
            </a:pPr>
            <a:r>
              <a:rPr lang="en-GB" dirty="0"/>
              <a:t>Images are © Shutterstock and licensed from shutterstock.com for use within the PowerPoint, by the purchasing institution only.</a:t>
            </a:r>
          </a:p>
          <a:p>
            <a:pPr marL="0" indent="0">
              <a:buNone/>
            </a:pPr>
            <a:r>
              <a:rPr lang="en-GB" dirty="0"/>
              <a:t>Unauthorised distribution of text, slides or images outside the institution is strictly prohibited.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357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457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50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787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6475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606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466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826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9587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6370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561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9748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127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440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926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148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204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4278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896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890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C228A-BC60-4E6D-8A4E-4FDF3EB49A8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6730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19661-6C8C-A258-F0A2-E5BEBE1FB0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B7E3AC-BB4C-4DE8-21BD-CF11A00DD6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0ABEB-E941-1C26-1539-2F1C99E37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042D0-644A-A1CA-6AF8-243697FB7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9E8CE-D7CD-7D51-E8F7-0B4F0325A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2A4D68-ECEE-C87D-FA82-95F8110FCA6B}"/>
              </a:ext>
            </a:extLst>
          </p:cNvPr>
          <p:cNvSpPr/>
          <p:nvPr userDrawn="1"/>
        </p:nvSpPr>
        <p:spPr>
          <a:xfrm>
            <a:off x="0" y="0"/>
            <a:ext cx="1002323" cy="1122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6A1DB72-BFE1-50CA-01FB-9D6955F6F6E4}"/>
              </a:ext>
            </a:extLst>
          </p:cNvPr>
          <p:cNvSpPr/>
          <p:nvPr userDrawn="1"/>
        </p:nvSpPr>
        <p:spPr>
          <a:xfrm>
            <a:off x="0" y="1122363"/>
            <a:ext cx="1002323" cy="573563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3E4217-1578-26AF-4869-CBD51E128505}"/>
              </a:ext>
            </a:extLst>
          </p:cNvPr>
          <p:cNvSpPr/>
          <p:nvPr userDrawn="1"/>
        </p:nvSpPr>
        <p:spPr>
          <a:xfrm>
            <a:off x="11189677" y="1122362"/>
            <a:ext cx="1002323" cy="573563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C2D98-6BD3-F42B-1827-41CB1AD28031}"/>
              </a:ext>
            </a:extLst>
          </p:cNvPr>
          <p:cNvSpPr txBox="1"/>
          <p:nvPr userDrawn="1"/>
        </p:nvSpPr>
        <p:spPr>
          <a:xfrm>
            <a:off x="61546" y="536331"/>
            <a:ext cx="694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dirty="0">
                <a:solidFill>
                  <a:schemeClr val="bg1"/>
                </a:solidFill>
              </a:rPr>
              <a:t>A1</a:t>
            </a:r>
          </a:p>
        </p:txBody>
      </p:sp>
    </p:spTree>
    <p:extLst>
      <p:ext uri="{BB962C8B-B14F-4D97-AF65-F5344CB8AC3E}">
        <p14:creationId xmlns:p14="http://schemas.microsoft.com/office/powerpoint/2010/main" val="925393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CE00C-421E-F9E0-0171-9A7588D7A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30428-7A25-278A-02F0-9E19F4A19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F791D-5486-DDD7-D33B-7A6D0FEFE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A71-41B9-1896-BC19-595572167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85535-4121-1362-2F08-E7F8E8D7C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05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8E9930-1F92-F1A9-7273-23223C0E86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EC2F0C-2D26-0F54-7D66-DA0187B23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3F81F-8BC0-9B08-461E-D292E4E54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086853-F139-F3A8-8277-62D7A9661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E38B9-111A-5F2B-1C18-1E957CDC2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24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A4693-B8D7-B892-0FA0-E14B9352F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188" y="18255"/>
            <a:ext cx="10033489" cy="1325563"/>
          </a:xfrm>
        </p:spPr>
        <p:txBody>
          <a:bodyPr/>
          <a:lstStyle>
            <a:lvl1pPr>
              <a:defRPr>
                <a:latin typeface="Myriad Pro Light" panose="020B06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30478-1FD0-F4F0-EA59-29557C281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8" y="1825625"/>
            <a:ext cx="1003348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14E2E-2F90-7101-1925-0C8522DA6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579077" cy="365125"/>
          </a:xfrm>
        </p:spPr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33325-DFED-C0BB-9F23-093A1901B538}"/>
              </a:ext>
            </a:extLst>
          </p:cNvPr>
          <p:cNvSpPr/>
          <p:nvPr userDrawn="1"/>
        </p:nvSpPr>
        <p:spPr>
          <a:xfrm>
            <a:off x="0" y="1"/>
            <a:ext cx="1001467" cy="985838"/>
          </a:xfrm>
          <a:prstGeom prst="rect">
            <a:avLst/>
          </a:prstGeom>
          <a:solidFill>
            <a:srgbClr val="0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5544CC-8E69-C4A5-313C-42A24A7E0A6A}"/>
              </a:ext>
            </a:extLst>
          </p:cNvPr>
          <p:cNvSpPr/>
          <p:nvPr userDrawn="1"/>
        </p:nvSpPr>
        <p:spPr>
          <a:xfrm>
            <a:off x="0" y="985839"/>
            <a:ext cx="1002323" cy="5872162"/>
          </a:xfrm>
          <a:prstGeom prst="rect">
            <a:avLst/>
          </a:prstGeom>
          <a:solidFill>
            <a:srgbClr val="2FD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174D18-1DA6-CB01-9FCD-19DD1935F9F1}"/>
              </a:ext>
            </a:extLst>
          </p:cNvPr>
          <p:cNvSpPr/>
          <p:nvPr userDrawn="1"/>
        </p:nvSpPr>
        <p:spPr>
          <a:xfrm>
            <a:off x="11189677" y="985838"/>
            <a:ext cx="1002323" cy="5872162"/>
          </a:xfrm>
          <a:prstGeom prst="rect">
            <a:avLst/>
          </a:prstGeom>
          <a:solidFill>
            <a:srgbClr val="2FD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067612-CB3A-CAB2-3994-5A631261FA5D}"/>
              </a:ext>
            </a:extLst>
          </p:cNvPr>
          <p:cNvSpPr txBox="1"/>
          <p:nvPr userDrawn="1"/>
        </p:nvSpPr>
        <p:spPr>
          <a:xfrm>
            <a:off x="153865" y="357870"/>
            <a:ext cx="694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dirty="0">
                <a:solidFill>
                  <a:schemeClr val="bg1"/>
                </a:solidFill>
              </a:rPr>
              <a:t>A1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64D9B9-38EA-F2E3-F577-545A91A72023}"/>
              </a:ext>
            </a:extLst>
          </p:cNvPr>
          <p:cNvSpPr/>
          <p:nvPr userDrawn="1"/>
        </p:nvSpPr>
        <p:spPr>
          <a:xfrm>
            <a:off x="11189677" y="-10318"/>
            <a:ext cx="1002323" cy="996156"/>
          </a:xfrm>
          <a:prstGeom prst="rect">
            <a:avLst/>
          </a:prstGeom>
          <a:solidFill>
            <a:srgbClr val="0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0F417F1-2E4A-02DC-9200-2617DF8E0F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44398" y="437353"/>
            <a:ext cx="693737" cy="487363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49A62-4C6E-4819-C335-FC05FC39EA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176962"/>
            <a:ext cx="1001467" cy="681037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2023 Eboru Publishing 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C18E3-6B45-8A2C-F001-DF785CD4E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66291" y="6356350"/>
            <a:ext cx="5618285" cy="501650"/>
          </a:xfrm>
        </p:spPr>
        <p:txBody>
          <a:bodyPr/>
          <a:lstStyle>
            <a:lvl1pPr algn="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dirty="0"/>
              <a:t>This material is licensed for use in your institution. No part of this material may be emailed, uploaded, redistributed or used by anyone outside of your institution.</a:t>
            </a:r>
          </a:p>
        </p:txBody>
      </p:sp>
    </p:spTree>
    <p:extLst>
      <p:ext uri="{BB962C8B-B14F-4D97-AF65-F5344CB8AC3E}">
        <p14:creationId xmlns:p14="http://schemas.microsoft.com/office/powerpoint/2010/main" val="311482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F809C-0E83-8CEE-4A04-BB50F4A05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47AB3-873D-102B-7F66-C903CDFD8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0E9C91-16F0-DBD2-2800-00DB6A64A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526813-6E4B-99CC-5560-910DC3B1B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73880-8247-9DF3-4BA6-0087EDCC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775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DA1FF-2636-12B3-919F-C010CBFF1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7A76D-F996-3005-55F2-1303D20CFF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48F9F5-A9F7-8D49-E5E2-CCB6045BAF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4D91E9-FD5F-DFB6-506F-B65AAFFD2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0EA067-7968-AACB-6F7A-DEFC63897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A37866-C5C7-65A4-816F-1697EDBC3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367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94738-C584-9E74-173B-81E84612F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0B387-995C-14B5-4719-4DA18BE33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968A7D-0CFC-A334-BDF3-A2D25ED3B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9372E7-38DC-E214-046E-F9365AB5FB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AC04C1-C356-C98C-A33B-582C743A91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B4BC78-1D1C-8788-69E9-8D677757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5D0B22-BDB9-DB57-B700-3865407C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7E4BA8-FBF3-DBD9-9318-57BB7909B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22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7DC1C-C6CB-D9E3-8329-D744698EF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18708-47A8-3325-FFB1-8DB1E20D8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1E812-8632-445E-3EC4-89A0EA8F5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66BA6C-A57F-FA3F-7256-BECF62555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91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D9074D-AD37-C517-DF69-5F7F00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F341B6-CACB-2B38-61C0-612F3AAB6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EC643-C3E7-A1C5-864F-9740E854B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25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0D0AA-F76A-0EE7-041B-E5AD20596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19AA8-426E-52CE-AD11-7A0AE1756F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44317A-BC13-A815-9751-584ADEC39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1F9AAE-6340-0EA8-DB54-088B4E700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850BBC-0C26-4152-D127-DE9363BB8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BC4B77-A723-FBAC-1916-C80CCA48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521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5B92E-6C86-8543-F1E6-52826A214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839CE4-4C77-0D4C-FDC4-9BB21A593B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324B99-489C-0885-F683-E985A43D5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D8975F-B968-CC42-05A3-3915B1138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CA7E0E-7C53-D623-2C3B-BEBC4B3AC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3D296A-1F83-1930-3C9D-29FF36DC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328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06D0AA-85C7-1D12-953B-0A38B428C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5AB59-76F2-FA99-7B8D-C8EFFF8C2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8F503-9E89-8A35-B881-1369DDC76A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2023 Eboru Publishing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FB4E65-B73B-1598-D1B6-D7A5513DDD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This material is licensed for use in your institution. No part of this material may be emailed, uploaded, redistributed or used by anyone outside of your institution.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C8680B-3CEC-9B3D-8B5F-3D29D55BA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CA776-3225-4096-8AE5-8BFA6C377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678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8Ojs7DwWbr0?rel=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tWj_Y4QBMk8?rel=0&amp;end=76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embed/JFmhJf4PepE?rel=0&amp;end=29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xRdydvUCDUo?rel=0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ycMPXvq5Ejw?t=54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B6jIUOi8puk?rel=0&amp;end=116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TrEo-Q9H6dA?t=237" TargetMode="External"/><Relationship Id="rId4" Type="http://schemas.openxmlformats.org/officeDocument/2006/relationships/hyperlink" Target="https://www.youtube.com/watch?v=RBomDnyuXMw&amp;t=124s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SRYtn0j5ccA?rel=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embed/mW0C-pZ0lOQ?rel=0&amp;start=180&amp;end=311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6C11A8A5-B9FE-26ED-6AFF-F107A5A72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67" y="31518"/>
            <a:ext cx="10188210" cy="679553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8986845-D05F-4754-B01E-D1F090796118}"/>
              </a:ext>
            </a:extLst>
          </p:cNvPr>
          <p:cNvSpPr/>
          <p:nvPr/>
        </p:nvSpPr>
        <p:spPr>
          <a:xfrm>
            <a:off x="1001467" y="-1"/>
            <a:ext cx="10188210" cy="983975"/>
          </a:xfrm>
          <a:prstGeom prst="rect">
            <a:avLst/>
          </a:prstGeom>
          <a:solidFill>
            <a:srgbClr val="2FD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A9062F9-4221-FFE1-F2BD-B4F46A953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188" y="18255"/>
            <a:ext cx="10033489" cy="965719"/>
          </a:xfrm>
        </p:spPr>
        <p:txBody>
          <a:bodyPr/>
          <a:lstStyle/>
          <a:p>
            <a:r>
              <a:rPr lang="en-GB" baseline="-25000" dirty="0">
                <a:solidFill>
                  <a:schemeClr val="bg1"/>
                </a:solidFill>
              </a:rPr>
              <a:t>BTEC Tech Award Sport – Component 2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D254DF9-5E5C-6B77-DEE8-2A9F659C1A71}"/>
              </a:ext>
            </a:extLst>
          </p:cNvPr>
          <p:cNvSpPr/>
          <p:nvPr/>
        </p:nvSpPr>
        <p:spPr>
          <a:xfrm>
            <a:off x="1228643" y="1163362"/>
            <a:ext cx="9791212" cy="4888945"/>
          </a:xfrm>
          <a:prstGeom prst="round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984152A0-F61B-F780-0F9A-EACAD81F6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9E395E6-67AE-E227-B636-AFCF1E83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7326" y="1600200"/>
            <a:ext cx="9791212" cy="4576762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GB" sz="3200" b="1" i="0" u="none" strike="noStrike" baseline="0" dirty="0">
                <a:solidFill>
                  <a:schemeClr val="bg1"/>
                </a:solidFill>
                <a:latin typeface="OpenSans-Bold"/>
              </a:rPr>
              <a:t>Learning outcome A: Understand how different components of fitness are used in different physical activities</a:t>
            </a:r>
          </a:p>
          <a:p>
            <a:pPr marL="0" indent="0" algn="l">
              <a:buNone/>
            </a:pPr>
            <a:r>
              <a:rPr lang="en-GB" sz="3200" b="1" i="0" u="none" strike="noStrike" baseline="0" dirty="0">
                <a:solidFill>
                  <a:srgbClr val="2FDCFF"/>
                </a:solidFill>
                <a:latin typeface="OpenSans-Bold"/>
              </a:rPr>
              <a:t>A1 Components of physical fitness</a:t>
            </a:r>
          </a:p>
          <a:p>
            <a:pPr marL="0" indent="0">
              <a:buNone/>
            </a:pPr>
            <a:r>
              <a:rPr lang="en-GB" sz="3200" b="1" dirty="0">
                <a:solidFill>
                  <a:srgbClr val="66FFFF"/>
                </a:solidFill>
                <a:latin typeface="OpenSans-Bold"/>
              </a:rPr>
              <a:t>You will learn about:</a:t>
            </a:r>
          </a:p>
          <a:p>
            <a:r>
              <a:rPr lang="en-GB" sz="3200" b="1" dirty="0">
                <a:solidFill>
                  <a:srgbClr val="66FFFF"/>
                </a:solidFill>
                <a:latin typeface="OpenSans-Bold"/>
              </a:rPr>
              <a:t>Aerobic endurance</a:t>
            </a:r>
          </a:p>
          <a:p>
            <a:r>
              <a:rPr lang="en-GB" sz="3200" b="1" dirty="0">
                <a:solidFill>
                  <a:srgbClr val="66FFFF"/>
                </a:solidFill>
                <a:latin typeface="OpenSans-Bold"/>
              </a:rPr>
              <a:t>Muscular endurance </a:t>
            </a:r>
          </a:p>
          <a:p>
            <a:r>
              <a:rPr lang="en-GB" sz="3200" b="1" dirty="0">
                <a:solidFill>
                  <a:srgbClr val="66FFFF"/>
                </a:solidFill>
                <a:latin typeface="OpenSans-Bold"/>
              </a:rPr>
              <a:t>Muscular strength</a:t>
            </a:r>
          </a:p>
          <a:p>
            <a:r>
              <a:rPr lang="en-GB" sz="3200" b="1" dirty="0">
                <a:solidFill>
                  <a:srgbClr val="66FFFF"/>
                </a:solidFill>
                <a:latin typeface="OpenSans-Bold"/>
              </a:rPr>
              <a:t>Speed</a:t>
            </a:r>
          </a:p>
          <a:p>
            <a:r>
              <a:rPr lang="en-GB" sz="3200" b="1" dirty="0">
                <a:solidFill>
                  <a:srgbClr val="66FFFF"/>
                </a:solidFill>
                <a:latin typeface="OpenSans-Bold"/>
              </a:rPr>
              <a:t>Flexibility</a:t>
            </a:r>
          </a:p>
          <a:p>
            <a:r>
              <a:rPr lang="en-GB" sz="3200" b="1" dirty="0">
                <a:solidFill>
                  <a:srgbClr val="66FFFF"/>
                </a:solidFill>
                <a:latin typeface="OpenSans-Bold"/>
              </a:rPr>
              <a:t>Body composition</a:t>
            </a:r>
            <a:endParaRPr lang="en-GB" dirty="0">
              <a:solidFill>
                <a:srgbClr val="66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A747C3E-B54C-81B9-0504-5B20A2EB8187}"/>
              </a:ext>
            </a:extLst>
          </p:cNvPr>
          <p:cNvSpPr/>
          <p:nvPr/>
        </p:nvSpPr>
        <p:spPr>
          <a:xfrm>
            <a:off x="1001467" y="6176963"/>
            <a:ext cx="10188210" cy="681036"/>
          </a:xfrm>
          <a:prstGeom prst="rect">
            <a:avLst/>
          </a:prstGeom>
          <a:solidFill>
            <a:schemeClr val="tx1">
              <a:lumMod val="75000"/>
              <a:lumOff val="2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EAF2BA54-2D52-22DD-8A69-9EA81F2B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66291" y="6356350"/>
            <a:ext cx="5618285" cy="501650"/>
          </a:xfrm>
        </p:spPr>
        <p:txBody>
          <a:bodyPr/>
          <a:lstStyle>
            <a:lvl1pPr algn="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This material is licensed for use in your institution. No part of this material may be emailed, uploaded, redistributed or used by anyone outside of your institution.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0505178-A8BC-83CD-4197-BC09A76C87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680" y="503763"/>
            <a:ext cx="1003175" cy="35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38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Muscular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9730885" cy="5570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Watch </a:t>
            </a:r>
            <a:r>
              <a:rPr lang="en-GB" dirty="0">
                <a:hlinkClick r:id="rId3"/>
              </a:rPr>
              <a:t>this video </a:t>
            </a:r>
            <a:r>
              <a:rPr lang="en-GB" dirty="0"/>
              <a:t>about strength work in a gym for a sprinter.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Why does the athlete train in the gym?</a:t>
            </a:r>
          </a:p>
          <a:p>
            <a:r>
              <a:rPr lang="en-GB" dirty="0"/>
              <a:t>What exercises did he do? </a:t>
            </a:r>
          </a:p>
          <a:p>
            <a:r>
              <a:rPr lang="en-GB" dirty="0"/>
              <a:t>Which muscles do you think he was making stronger?</a:t>
            </a:r>
          </a:p>
          <a:p>
            <a:r>
              <a:rPr lang="en-GB" dirty="0"/>
              <a:t>How do you think his gym routine helps him on the track?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D44EB6C-4FEC-BA01-4354-886EBB691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511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9921AA4-3F35-9C6F-C266-47B55849D0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1003" y="-680"/>
            <a:ext cx="6490998" cy="68586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4434569" cy="5363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Speed </a:t>
            </a:r>
            <a:r>
              <a:rPr lang="en-GB" dirty="0"/>
              <a:t>– how quickly the body, or part of the body, moves.</a:t>
            </a:r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/>
              <a:t>Speed is how far something travels in a certain amount of time.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Speed is measured as:</a:t>
            </a:r>
          </a:p>
          <a:p>
            <a:pPr marL="0" indent="0" algn="ctr">
              <a:buNone/>
            </a:pPr>
            <a:r>
              <a:rPr lang="en-GB" b="1" dirty="0">
                <a:solidFill>
                  <a:srgbClr val="FF0000"/>
                </a:solidFill>
              </a:rPr>
              <a:t>distance</a:t>
            </a:r>
            <a:r>
              <a:rPr lang="en-GB" b="1" dirty="0"/>
              <a:t> divided by </a:t>
            </a:r>
            <a:r>
              <a:rPr lang="en-GB" b="1" dirty="0">
                <a:solidFill>
                  <a:srgbClr val="FFC000"/>
                </a:solidFill>
              </a:rPr>
              <a:t>time</a:t>
            </a:r>
          </a:p>
          <a:p>
            <a:pPr marL="0" indent="0">
              <a:buNone/>
            </a:pPr>
            <a:r>
              <a:rPr lang="en-GB" dirty="0"/>
              <a:t>For instance, we measure a car’s speed in </a:t>
            </a:r>
            <a:r>
              <a:rPr lang="en-GB" b="1" dirty="0">
                <a:solidFill>
                  <a:srgbClr val="FF0000"/>
                </a:solidFill>
              </a:rPr>
              <a:t>miles</a:t>
            </a:r>
            <a:r>
              <a:rPr lang="en-GB" dirty="0"/>
              <a:t> </a:t>
            </a:r>
            <a:r>
              <a:rPr lang="en-GB" b="1" dirty="0"/>
              <a:t>per</a:t>
            </a:r>
            <a:r>
              <a:rPr lang="en-GB" dirty="0"/>
              <a:t> </a:t>
            </a:r>
            <a:r>
              <a:rPr lang="en-GB" b="1" dirty="0">
                <a:solidFill>
                  <a:srgbClr val="FFC000"/>
                </a:solidFill>
              </a:rPr>
              <a:t>hour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88634E-CFDA-E95E-495D-F18566DF5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7615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AA1FCF1-7DC2-7973-3F5D-5881545F0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116" y="3995657"/>
            <a:ext cx="3258843" cy="21736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82F105-AE77-5283-7CE1-29E519439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86" y="3995657"/>
            <a:ext cx="3258845" cy="2173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B94047-BBAC-0ECC-17E5-9ABCBBA74D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968" y="3995657"/>
            <a:ext cx="3258845" cy="21736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8" y="1065783"/>
            <a:ext cx="9481331" cy="4218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Body speed is important for many different sports and activities:</a:t>
            </a:r>
          </a:p>
          <a:p>
            <a:r>
              <a:rPr lang="en-GB" dirty="0"/>
              <a:t>Any kind of race.</a:t>
            </a:r>
          </a:p>
          <a:p>
            <a:r>
              <a:rPr lang="en-GB" dirty="0"/>
              <a:t>For some players in team games such as hockey, rugby, netball. Which positions do you think need to run fast?</a:t>
            </a:r>
          </a:p>
          <a:p>
            <a:r>
              <a:rPr lang="en-GB" dirty="0"/>
              <a:t>For racquet sports such as tennis, squash and </a:t>
            </a:r>
            <a:r>
              <a:rPr lang="en-GB" dirty="0" err="1"/>
              <a:t>padel</a:t>
            </a:r>
            <a:endParaRPr lang="en-GB" dirty="0"/>
          </a:p>
          <a:p>
            <a:r>
              <a:rPr lang="en-GB" dirty="0"/>
              <a:t>What other sports do you think body speed is important?</a:t>
            </a:r>
          </a:p>
          <a:p>
            <a:endParaRPr lang="en-GB" dirty="0"/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7A2341-AB55-F391-279D-E8512960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345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057E7A6-0E63-4D4B-3276-F3F09C22F4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0380" y="-224456"/>
            <a:ext cx="2966232" cy="33488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1E9D0E-DB04-9870-B8B9-4373DB40F5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186" y="3235553"/>
            <a:ext cx="3962426" cy="35305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27E538-FE31-ACB7-0A8F-FB3D50ECCF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404" y="4050138"/>
            <a:ext cx="4585220" cy="2416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6852431" cy="4218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 some sports, parts of the body need to move very quickly: speed is important for many different sports and activities:</a:t>
            </a:r>
          </a:p>
          <a:p>
            <a:r>
              <a:rPr lang="en-GB" dirty="0"/>
              <a:t>Bowling in cricket</a:t>
            </a:r>
          </a:p>
          <a:p>
            <a:r>
              <a:rPr lang="en-GB" dirty="0"/>
              <a:t>During a golf swing</a:t>
            </a:r>
          </a:p>
          <a:p>
            <a:r>
              <a:rPr lang="en-GB" dirty="0"/>
              <a:t>During a fencing attack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5FBC29A-548D-0144-8E9A-4F5DC4DE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1779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9740411" cy="4963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Speed is important in team games such as football.</a:t>
            </a:r>
          </a:p>
          <a:p>
            <a:pPr marL="0" indent="0">
              <a:buNone/>
            </a:pPr>
            <a:r>
              <a:rPr lang="en-GB" dirty="0"/>
              <a:t>Watch </a:t>
            </a:r>
            <a:r>
              <a:rPr lang="en-GB" dirty="0">
                <a:hlinkClick r:id="rId3"/>
              </a:rPr>
              <a:t>this video </a:t>
            </a:r>
            <a:r>
              <a:rPr lang="en-GB" dirty="0"/>
              <a:t>to see how being a fast runner can impact the performance of a player.</a:t>
            </a:r>
          </a:p>
          <a:p>
            <a:pPr marL="0" indent="0">
              <a:buNone/>
            </a:pPr>
            <a:r>
              <a:rPr lang="en-GB" dirty="0"/>
              <a:t>In </a:t>
            </a:r>
            <a:r>
              <a:rPr lang="en-GB" dirty="0">
                <a:hlinkClick r:id="rId4"/>
              </a:rPr>
              <a:t>this video </a:t>
            </a:r>
            <a:r>
              <a:rPr lang="en-GB" dirty="0"/>
              <a:t>Gareth Bale talks about the importance of speed in football.</a:t>
            </a:r>
          </a:p>
          <a:p>
            <a:pPr marL="0" indent="0">
              <a:buNone/>
            </a:pPr>
            <a:r>
              <a:rPr lang="en-GB" dirty="0"/>
              <a:t>Explain how you think speed affects performance in football for</a:t>
            </a:r>
            <a:br>
              <a:rPr lang="en-GB" dirty="0"/>
            </a:br>
            <a:r>
              <a:rPr lang="en-GB" dirty="0"/>
              <a:t>a) a midfielder</a:t>
            </a:r>
          </a:p>
          <a:p>
            <a:pPr marL="0" indent="0">
              <a:buNone/>
            </a:pPr>
            <a:r>
              <a:rPr lang="en-GB" dirty="0"/>
              <a:t>b) a defender.</a:t>
            </a:r>
          </a:p>
          <a:p>
            <a:pPr marL="0" indent="0">
              <a:buNone/>
            </a:pPr>
            <a:r>
              <a:rPr lang="en-GB" dirty="0"/>
              <a:t>Can you think of any other team sports where speed would impact performance?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BCAB38E-802C-FF59-DCC8-BDB3F7739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8602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5359C9-875E-7D86-C172-CECA878A46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6077" y="-7725"/>
            <a:ext cx="6117540" cy="68657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Flexibility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4939811" cy="53635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Flexibility </a:t>
            </a:r>
            <a:r>
              <a:rPr lang="en-GB" dirty="0"/>
              <a:t>– the range of motion at a joint.</a:t>
            </a:r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/>
              <a:t>Flexibility allows people to perform techniques in their sport or activity.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Flexibility is important in some sports, such as gymnastics.</a:t>
            </a:r>
          </a:p>
          <a:p>
            <a:pPr marL="0" indent="0">
              <a:buNone/>
            </a:pPr>
            <a:endParaRPr lang="en-GB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GB" dirty="0"/>
              <a:t>Flexibility is important in everyday life, so we can perform a full range of movements.</a:t>
            </a:r>
            <a:endParaRPr lang="en-GB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00F78D-43C5-8677-3A0C-4994139FA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145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40D05A9-0549-E7C2-45DA-9FF7C25A2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360" y="-4220"/>
            <a:ext cx="5120640" cy="3415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10D98E-9FD4-02F4-7FFE-3D9D2FFA77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360" y="4311138"/>
            <a:ext cx="5215379" cy="34108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7F8CFF-7A4C-5D3C-600A-EBB97A8C1D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50" y="3259406"/>
            <a:ext cx="6069310" cy="40482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Flexibility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5183929" cy="1027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Why do you think flexibility is important in these sports?</a:t>
            </a:r>
          </a:p>
          <a:p>
            <a:pPr marL="0" indent="0">
              <a:buNone/>
            </a:pPr>
            <a:endParaRPr lang="en-GB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7C5FE43-56B7-3880-B13E-5E6491EB3A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360" y="2213342"/>
            <a:ext cx="5183928" cy="2514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245DAF-904A-9731-ED8D-51C7251F761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1360" y="2213341"/>
            <a:ext cx="5120640" cy="256841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00494F-8AB0-1678-BF38-3B7B31DDC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116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Flexibility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10033488" cy="5363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Here is </a:t>
            </a:r>
            <a:r>
              <a:rPr lang="en-GB" dirty="0">
                <a:hlinkClick r:id="rId3"/>
              </a:rPr>
              <a:t>a video </a:t>
            </a:r>
            <a:r>
              <a:rPr lang="en-GB" dirty="0"/>
              <a:t>discussing the importance of flexibility and mobility for a cricket bowler.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What impact would a lack of flexibility have on the performance of a fast bowler?</a:t>
            </a:r>
          </a:p>
          <a:p>
            <a:endParaRPr lang="en-GB" dirty="0"/>
          </a:p>
          <a:p>
            <a:r>
              <a:rPr lang="en-GB" dirty="0"/>
              <a:t>Name some other throwing sports. What impact does flexibility have in those sports?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Watch </a:t>
            </a:r>
            <a:r>
              <a:rPr lang="en-GB" dirty="0">
                <a:hlinkClick r:id="rId4"/>
              </a:rPr>
              <a:t>this video</a:t>
            </a:r>
            <a:r>
              <a:rPr lang="en-GB" dirty="0"/>
              <a:t> about gymnastics. What performance advantage does flexibility give Vanessa?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49488F-439E-86AE-2776-4FF79A427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5775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Body 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9412751" cy="2666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Body composition </a:t>
            </a:r>
            <a:r>
              <a:rPr lang="en-GB" dirty="0"/>
              <a:t>– the </a:t>
            </a:r>
            <a:r>
              <a:rPr lang="en-GB" dirty="0">
                <a:solidFill>
                  <a:schemeClr val="accent1"/>
                </a:solidFill>
              </a:rPr>
              <a:t>ratio</a:t>
            </a:r>
            <a:r>
              <a:rPr lang="en-GB" dirty="0"/>
              <a:t> of body mass due to fat and body mass due to everything else.</a:t>
            </a:r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/>
              <a:t>Body fat makes up a certain amount of mass in the body.</a:t>
            </a:r>
          </a:p>
          <a:p>
            <a:pPr marL="0" indent="0">
              <a:buNone/>
            </a:pPr>
            <a:r>
              <a:rPr lang="en-GB" dirty="0"/>
              <a:t>Other things, such as bones, muscles, organs and water, make up the rest of the mass.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4C8FA6-4E90-F91F-31B0-95FAA85D8B5F}"/>
              </a:ext>
            </a:extLst>
          </p:cNvPr>
          <p:cNvSpPr txBox="1"/>
          <p:nvPr/>
        </p:nvSpPr>
        <p:spPr>
          <a:xfrm>
            <a:off x="1156188" y="4223504"/>
            <a:ext cx="316039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800" dirty="0">
                <a:solidFill>
                  <a:schemeClr val="accent1"/>
                </a:solidFill>
              </a:rPr>
              <a:t>Ratio</a:t>
            </a:r>
            <a:r>
              <a:rPr lang="en-GB" sz="2800" dirty="0"/>
              <a:t> just means how much one thing compares to another.</a:t>
            </a:r>
            <a:endParaRPr lang="en-GB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C67B5EA-2CF0-8246-63EA-50DB935CF4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40664" y="3429001"/>
            <a:ext cx="6549013" cy="3274507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399F65-BAC7-7777-E43A-3AB54C318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250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1E8198-832E-8F73-90E7-6E6A88878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08" y="4443128"/>
            <a:ext cx="10145631" cy="25364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Body 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9412751" cy="44872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All bodies need an essential amount of fat in order to function.</a:t>
            </a:r>
          </a:p>
          <a:p>
            <a:pPr marL="0" indent="0">
              <a:buNone/>
            </a:pPr>
            <a:r>
              <a:rPr lang="en-GB" dirty="0"/>
              <a:t>Most professional sports people have a higher than average ratio of muscle to fat. This is because:</a:t>
            </a:r>
          </a:p>
          <a:p>
            <a:r>
              <a:rPr lang="en-GB" dirty="0"/>
              <a:t>reducing body fat can reduce the overall mass, making the body lighter and easier to move around</a:t>
            </a:r>
          </a:p>
          <a:p>
            <a:r>
              <a:rPr lang="en-GB" dirty="0"/>
              <a:t>more muscle mass means more muscular strength, which can generate more force to move.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D8D1E6-E7B1-7A57-E3D1-0B1A1D202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356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C9D8C71-EDBA-D66C-48F6-A656C7F037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86244" y="-18256"/>
            <a:ext cx="4616389" cy="68762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Aerobic endurance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6061358" cy="544201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/>
              <a:t>Aerobic endurance </a:t>
            </a:r>
            <a:r>
              <a:rPr lang="en-GB" dirty="0"/>
              <a:t>– how long the body can keep up activities at a low to medium level of intensity before suffering </a:t>
            </a:r>
            <a:r>
              <a:rPr lang="en-GB" b="1" dirty="0">
                <a:solidFill>
                  <a:srgbClr val="0070C0"/>
                </a:solidFill>
              </a:rPr>
              <a:t>fatigue</a:t>
            </a:r>
            <a:r>
              <a:rPr lang="en-GB" dirty="0"/>
              <a:t>.</a:t>
            </a:r>
          </a:p>
          <a:p>
            <a:pPr marL="0" indent="0">
              <a:buNone/>
            </a:pPr>
            <a:endParaRPr lang="en-GB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Fatigue</a:t>
            </a:r>
            <a:r>
              <a:rPr lang="en-GB" dirty="0"/>
              <a:t> is when muscles get too tired and no longer work properly.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Aerobic endurance depends on the </a:t>
            </a:r>
            <a:r>
              <a:rPr lang="en-GB" b="1" dirty="0">
                <a:solidFill>
                  <a:srgbClr val="0070C0"/>
                </a:solidFill>
              </a:rPr>
              <a:t>cardio-respiratory</a:t>
            </a:r>
            <a:r>
              <a:rPr lang="en-GB" dirty="0"/>
              <a:t> system being able to supply oxygen and nutrients to muscles.</a:t>
            </a:r>
          </a:p>
          <a:p>
            <a:pPr marL="0" indent="0">
              <a:buNone/>
            </a:pPr>
            <a:r>
              <a:rPr lang="en-GB" dirty="0"/>
              <a:t>“</a:t>
            </a:r>
            <a:r>
              <a:rPr lang="en-GB" b="1" dirty="0">
                <a:solidFill>
                  <a:srgbClr val="0070C0"/>
                </a:solidFill>
              </a:rPr>
              <a:t>Cardio</a:t>
            </a:r>
            <a:r>
              <a:rPr lang="en-GB" dirty="0"/>
              <a:t>” – heart</a:t>
            </a:r>
          </a:p>
          <a:p>
            <a:pPr marL="0" indent="0">
              <a:buNone/>
            </a:pPr>
            <a:r>
              <a:rPr lang="en-GB" dirty="0"/>
              <a:t>“</a:t>
            </a:r>
            <a:r>
              <a:rPr lang="en-GB" b="1" dirty="0">
                <a:solidFill>
                  <a:srgbClr val="0070C0"/>
                </a:solidFill>
              </a:rPr>
              <a:t>Respiratory</a:t>
            </a:r>
            <a:r>
              <a:rPr lang="en-GB" dirty="0"/>
              <a:t>” – breathing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Together, the cardio-respiratory system includes the heart, lungs, blood, and blood vessel throughout the body.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BDF383-6AFD-7D15-612C-ABA2D35A8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83476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Body 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7"/>
            <a:ext cx="9412751" cy="5163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hlinkClick r:id="rId3"/>
              </a:rPr>
              <a:t>This video </a:t>
            </a:r>
            <a:r>
              <a:rPr lang="en-GB" dirty="0"/>
              <a:t>discusses the concept of body composition.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Watch the first part of </a:t>
            </a:r>
            <a:r>
              <a:rPr lang="en-GB" dirty="0">
                <a:hlinkClick r:id="rId4"/>
              </a:rPr>
              <a:t>this video</a:t>
            </a:r>
            <a:r>
              <a:rPr lang="en-GB" dirty="0"/>
              <a:t>, about body composition. Why do you think American footballers have a higher fat mass than Tom, a rugby sevens player?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Now watch the next part of </a:t>
            </a:r>
            <a:r>
              <a:rPr lang="en-GB" dirty="0">
                <a:hlinkClick r:id="rId5"/>
              </a:rPr>
              <a:t>this video </a:t>
            </a:r>
            <a:r>
              <a:rPr lang="en-GB" dirty="0"/>
              <a:t>about the body composition of a cyclist. </a:t>
            </a:r>
          </a:p>
          <a:p>
            <a:r>
              <a:rPr lang="en-GB" dirty="0"/>
              <a:t>What is the difference in composition between her and Tom? </a:t>
            </a:r>
          </a:p>
          <a:p>
            <a:r>
              <a:rPr lang="en-GB" dirty="0"/>
              <a:t>How does this difference help Jolanda’s performance in her sport?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7DAB6C7-8F8B-C34A-A553-EBA6C0DAA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4025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BFEF-497D-9BE1-6270-9039CD992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322" y="365125"/>
            <a:ext cx="10187355" cy="762339"/>
          </a:xfrm>
        </p:spPr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1106E-DF43-6A61-746F-6A9836CD8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8" y="1127464"/>
            <a:ext cx="10033489" cy="504949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We now know about:</a:t>
            </a:r>
          </a:p>
          <a:p>
            <a:pPr marL="0" indent="0">
              <a:buNone/>
            </a:pPr>
            <a:r>
              <a:rPr lang="en-GB" dirty="0"/>
              <a:t>The components of physical fitness:</a:t>
            </a:r>
          </a:p>
          <a:p>
            <a:r>
              <a:rPr lang="en-GB" b="1" dirty="0"/>
              <a:t>Aerobic endurance</a:t>
            </a:r>
            <a:r>
              <a:rPr lang="en-GB" dirty="0"/>
              <a:t> – how long our bodies can supply oxygen to muscles for low to medium intensity activity</a:t>
            </a:r>
          </a:p>
          <a:p>
            <a:r>
              <a:rPr lang="en-GB" b="1" dirty="0"/>
              <a:t>Muscular endurance </a:t>
            </a:r>
            <a:r>
              <a:rPr lang="en-GB" dirty="0"/>
              <a:t>– how long our muscles can keep working at low to medium intensity</a:t>
            </a:r>
          </a:p>
          <a:p>
            <a:r>
              <a:rPr lang="en-GB" b="1" dirty="0"/>
              <a:t>Muscular strength </a:t>
            </a:r>
            <a:r>
              <a:rPr lang="en-GB" dirty="0"/>
              <a:t>– the largest force that a muscle can produce</a:t>
            </a:r>
          </a:p>
          <a:p>
            <a:r>
              <a:rPr lang="en-GB" b="1" dirty="0"/>
              <a:t>Speed</a:t>
            </a:r>
            <a:r>
              <a:rPr lang="en-GB" dirty="0"/>
              <a:t> – distance divided by time: how quickly someone or something moves</a:t>
            </a:r>
          </a:p>
          <a:p>
            <a:r>
              <a:rPr lang="en-GB" b="1" dirty="0"/>
              <a:t>Flexibility</a:t>
            </a:r>
            <a:r>
              <a:rPr lang="en-GB" dirty="0"/>
              <a:t> – the range of motion of a joint</a:t>
            </a:r>
          </a:p>
          <a:p>
            <a:r>
              <a:rPr lang="en-GB" b="1" dirty="0"/>
              <a:t>Body composition </a:t>
            </a:r>
            <a:r>
              <a:rPr lang="en-GB" dirty="0"/>
              <a:t>– the amount of fat mass compared to fat-free mass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03FFC5-D90E-F04F-D394-67C9B022A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9225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8806961" cy="5239767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GB" dirty="0"/>
              <a:t>How does the body get oxygen to muscles?</a:t>
            </a:r>
          </a:p>
          <a:p>
            <a:pPr marL="514350" indent="-514350">
              <a:buAutoNum type="arabicPeriod"/>
            </a:pPr>
            <a:r>
              <a:rPr lang="en-GB" dirty="0"/>
              <a:t>What is the difference between muscular endurance and muscular strength?</a:t>
            </a:r>
          </a:p>
          <a:p>
            <a:pPr marL="514350" indent="-514350">
              <a:buAutoNum type="arabicPeriod"/>
            </a:pPr>
            <a:r>
              <a:rPr lang="en-GB" dirty="0"/>
              <a:t>Name a physical activity where muscular strength is important.</a:t>
            </a:r>
          </a:p>
          <a:p>
            <a:pPr marL="514350" indent="-514350">
              <a:buAutoNum type="arabicPeriod"/>
            </a:pPr>
            <a:r>
              <a:rPr lang="en-GB" dirty="0"/>
              <a:t>Define ‘speed’.</a:t>
            </a:r>
          </a:p>
          <a:p>
            <a:pPr marL="514350" indent="-514350">
              <a:buAutoNum type="arabicPeriod"/>
            </a:pPr>
            <a:r>
              <a:rPr lang="en-GB" dirty="0"/>
              <a:t>What is the difference between someone with good flexibility and someone with poor flexibility?</a:t>
            </a:r>
          </a:p>
          <a:p>
            <a:pPr marL="514350" indent="-514350">
              <a:buAutoNum type="arabicPeriod"/>
            </a:pPr>
            <a:r>
              <a:rPr lang="en-GB" dirty="0"/>
              <a:t>What is ‘fat-free mass’?</a:t>
            </a:r>
          </a:p>
          <a:p>
            <a:pPr marL="514350" indent="-514350">
              <a:buAutoNum type="arabicPeriod"/>
            </a:pPr>
            <a:r>
              <a:rPr lang="en-GB" dirty="0"/>
              <a:t>List the components of physical fitness that are important for volleyball.</a:t>
            </a:r>
          </a:p>
          <a:p>
            <a:pPr marL="514350" indent="-514350">
              <a:buAutoNum type="arabicPeriod"/>
            </a:pPr>
            <a:endParaRPr lang="en-GB" dirty="0"/>
          </a:p>
          <a:p>
            <a:pPr marL="514350" indent="-514350">
              <a:buAutoNum type="arabicPeriod"/>
            </a:pPr>
            <a:endParaRPr lang="en-GB" dirty="0"/>
          </a:p>
          <a:p>
            <a:pPr marL="514350" indent="-514350">
              <a:buAutoNum type="arabicPeriod"/>
            </a:pPr>
            <a:endParaRPr lang="en-GB" dirty="0"/>
          </a:p>
          <a:p>
            <a:pPr marL="514350" indent="-514350">
              <a:buAutoNum type="arabicPeriod"/>
            </a:pPr>
            <a:endParaRPr lang="en-GB" dirty="0"/>
          </a:p>
          <a:p>
            <a:pPr marL="514350" indent="-514350">
              <a:buAutoNum type="arabicPeriod"/>
            </a:pPr>
            <a:endParaRPr lang="en-GB" dirty="0"/>
          </a:p>
          <a:p>
            <a:pPr marL="514350" indent="-514350">
              <a:buAutoNum type="arabicPeriod"/>
            </a:pPr>
            <a:endParaRPr lang="en-GB" dirty="0"/>
          </a:p>
          <a:p>
            <a:pPr marL="514350" indent="-514350">
              <a:buAutoNum type="arabicPeriod"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DF8089E-C15F-A521-BF5C-BD6AE1FF9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429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8088029-D063-8350-498E-7FA09959E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49" y="3280028"/>
            <a:ext cx="4568778" cy="30519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051E64-995B-03D6-DADD-2BD1A97CE8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3280028"/>
            <a:ext cx="4568779" cy="30519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Aerobic endurance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8" y="1189608"/>
            <a:ext cx="9759461" cy="54493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Aerobic endurance is important for any sport or activity that takes more than 30-90 seconds.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Which of these sports requires aerobic endurance?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34FEF7-FAEC-E466-D741-A63A4F5E9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8541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Aerobic endurance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8" y="1189608"/>
            <a:ext cx="9759461" cy="54493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An illustration of aerobic endurance can be seen in </a:t>
            </a:r>
            <a:r>
              <a:rPr lang="en-GB" dirty="0">
                <a:hlinkClick r:id="rId3"/>
              </a:rPr>
              <a:t>this video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The treadmill in the video moves at the same speed as Eliud Kipchoge runs a marathon.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Many people would struggle to run at this pace for 100m.</a:t>
            </a:r>
          </a:p>
          <a:p>
            <a:r>
              <a:rPr lang="en-GB" dirty="0"/>
              <a:t>Very few people would manage 1km.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Eliud Kipchoge has incredible aerobic endurance. This allows him to keep running at high speed for more than two hours.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984789-6952-C6FE-19B4-FF17B6987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552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9D1B47C-AB55-A358-7880-6A1726DB2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830" y="1189608"/>
            <a:ext cx="4866848" cy="31926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Muscular endurance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5011921" cy="4218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Muscular endurance </a:t>
            </a:r>
            <a:r>
              <a:rPr lang="en-GB" dirty="0"/>
              <a:t>– how long muscles can keep </a:t>
            </a:r>
            <a:r>
              <a:rPr lang="en-GB" b="1" dirty="0">
                <a:solidFill>
                  <a:srgbClr val="0070C0"/>
                </a:solidFill>
              </a:rPr>
              <a:t>contracting</a:t>
            </a:r>
            <a:r>
              <a:rPr lang="en-GB" dirty="0"/>
              <a:t> at low to medium levels of intensity.</a:t>
            </a:r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/>
              <a:t>Muscles</a:t>
            </a:r>
            <a:r>
              <a:rPr lang="en-GB" b="1" dirty="0">
                <a:solidFill>
                  <a:srgbClr val="0070C0"/>
                </a:solidFill>
              </a:rPr>
              <a:t> contract</a:t>
            </a:r>
            <a:r>
              <a:rPr lang="en-GB" dirty="0"/>
              <a:t> to produce movement, or to keep the body in position. A muscle that gets too tired stops contracting and no longer works properly.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4B793C-A938-94F0-64F1-9D6A0D2CC843}"/>
              </a:ext>
            </a:extLst>
          </p:cNvPr>
          <p:cNvSpPr txBox="1"/>
          <p:nvPr/>
        </p:nvSpPr>
        <p:spPr>
          <a:xfrm>
            <a:off x="1156188" y="5473005"/>
            <a:ext cx="944281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800" dirty="0"/>
              <a:t>A plank is an exercise that demonstrates muscular endurance. Many people can do a plank. But you need good muscular endurance to hold the position for a long time.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5870C4-7552-F4FC-650E-31091F5C1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6420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C0A48EF-5E03-84D3-5E11-0DA6E0E28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280" y="3903154"/>
            <a:ext cx="3354420" cy="22373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D96D1B-440C-BD25-BFA9-CC0214C86A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4" y="3903154"/>
            <a:ext cx="3354420" cy="22373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210076-56E3-F089-5D19-F80C07AFDC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22" y="3903154"/>
            <a:ext cx="3349397" cy="22373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Muscular endurance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8" y="1189608"/>
            <a:ext cx="9759461" cy="54493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Muscular endurance is important for many sports and activities. </a:t>
            </a:r>
          </a:p>
          <a:p>
            <a:pPr marL="0" indent="0">
              <a:buNone/>
            </a:pPr>
            <a:r>
              <a:rPr lang="en-GB" dirty="0"/>
              <a:t>Different groups of muscles can have different muscular endurance. </a:t>
            </a:r>
          </a:p>
          <a:p>
            <a:pPr marL="0" indent="0">
              <a:buNone/>
            </a:pPr>
            <a:r>
              <a:rPr lang="en-GB" dirty="0"/>
              <a:t>Why is muscular endurance importance in each of these activities?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818883-1C22-4D1F-D94E-E029F8095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06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Muscular endurance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89" y="1189608"/>
            <a:ext cx="8806961" cy="5239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 </a:t>
            </a:r>
            <a:r>
              <a:rPr lang="en-GB" dirty="0">
                <a:hlinkClick r:id="rId3"/>
              </a:rPr>
              <a:t>this video </a:t>
            </a:r>
            <a:r>
              <a:rPr lang="en-GB" dirty="0"/>
              <a:t>there are some training tips from a tennis coach.</a:t>
            </a:r>
          </a:p>
          <a:p>
            <a:pPr marL="0" indent="0">
              <a:buNone/>
            </a:pPr>
            <a:r>
              <a:rPr lang="en-GB" dirty="0"/>
              <a:t>He talks about muscular endurance training for the legs, and and why it is important in tennis.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Can you think of other muscles that need to have good endurance in tennis? Why?</a:t>
            </a:r>
          </a:p>
          <a:p>
            <a:endParaRPr lang="en-GB" dirty="0"/>
          </a:p>
          <a:p>
            <a:r>
              <a:rPr lang="en-GB" dirty="0"/>
              <a:t>Can you think of other sports where leg endurance is important?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25328-6ACC-1A01-8144-7AD157783E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B8DA4B9-41C2-0695-73B9-0BEF086D1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8694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FE6A7E3-2295-7A26-B872-C2A6623AB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7954" y="-40168"/>
            <a:ext cx="6296298" cy="68981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Muscular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90" y="1189608"/>
            <a:ext cx="4584792" cy="557042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b="1" dirty="0"/>
              <a:t>Muscular strength </a:t>
            </a:r>
            <a:r>
              <a:rPr lang="en-GB" dirty="0"/>
              <a:t>– the largest force that a muscle, or group of muscles, can produce.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More muscular strength means you can produce more </a:t>
            </a:r>
            <a:r>
              <a:rPr lang="en-GB" b="1" dirty="0">
                <a:solidFill>
                  <a:schemeClr val="accent1"/>
                </a:solidFill>
              </a:rPr>
              <a:t>forceful movements</a:t>
            </a:r>
            <a:r>
              <a:rPr lang="en-GB" dirty="0"/>
              <a:t>. This means you can pull, push, lift or throw heavier objects.</a:t>
            </a:r>
          </a:p>
          <a:p>
            <a:pPr marL="0" indent="0">
              <a:buNone/>
            </a:pPr>
            <a:endParaRPr lang="en-GB" sz="16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/>
              <a:t>Muscular strength depends on the size of the muscles but also on the way the brain controls the muscle.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841E1-A81B-6A2E-6459-3CAC7090F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884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97A902D-77E1-B08E-B693-AC12F943C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767" y="3157300"/>
            <a:ext cx="5548276" cy="3700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BE10AD-E0A9-AF2A-8C5F-6930AEA847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423" y="3157300"/>
            <a:ext cx="2512372" cy="3700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128D6D-6D90-F936-3D56-0D1EB1C0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Muscular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0835E-9D8D-0D3F-509B-9F557BFE2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90" y="1189608"/>
            <a:ext cx="6890530" cy="19676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Muscular strength is important in lots of sports and activities.</a:t>
            </a:r>
          </a:p>
          <a:p>
            <a:pPr marL="0" indent="0">
              <a:buNone/>
            </a:pPr>
            <a:r>
              <a:rPr lang="en-GB" dirty="0"/>
              <a:t>Explain what advantages you think muscular strength gives each performer in the photographs.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D1E4F5-BE6D-134C-6F7C-96FCB3B97E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42217" y="7417"/>
            <a:ext cx="4249783" cy="40186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66761A-DF69-C4F6-757F-FBF3F1F8C8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216" y="4026044"/>
            <a:ext cx="4245812" cy="2831956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9F4E47-AB7D-F6FC-2A61-A62797C67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© 2023 Eboru Publishing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528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1467</Words>
  <Application>Microsoft Office PowerPoint</Application>
  <PresentationFormat>Widescreen</PresentationFormat>
  <Paragraphs>252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Myriad Pro Light</vt:lpstr>
      <vt:lpstr>OpenSans-Bold</vt:lpstr>
      <vt:lpstr>Office Theme</vt:lpstr>
      <vt:lpstr>BTEC Tech Award Sport – Component 2</vt:lpstr>
      <vt:lpstr>Aerobic endurance</vt:lpstr>
      <vt:lpstr>Aerobic endurance</vt:lpstr>
      <vt:lpstr>Aerobic endurance</vt:lpstr>
      <vt:lpstr>Muscular endurance</vt:lpstr>
      <vt:lpstr>Muscular endurance</vt:lpstr>
      <vt:lpstr>Muscular endurance</vt:lpstr>
      <vt:lpstr>Muscular strength</vt:lpstr>
      <vt:lpstr>Muscular strength</vt:lpstr>
      <vt:lpstr>Muscular strength</vt:lpstr>
      <vt:lpstr>Speed</vt:lpstr>
      <vt:lpstr>Speed</vt:lpstr>
      <vt:lpstr>Speed</vt:lpstr>
      <vt:lpstr>Speed</vt:lpstr>
      <vt:lpstr>Flexibility</vt:lpstr>
      <vt:lpstr>Flexibility</vt:lpstr>
      <vt:lpstr>Flexibility</vt:lpstr>
      <vt:lpstr>Body composition</vt:lpstr>
      <vt:lpstr>Body composition</vt:lpstr>
      <vt:lpstr>Body composition</vt:lpstr>
      <vt:lpstr>Summary</vt:lpstr>
      <vt:lpstr>Quiz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2023-08-29T08:21:21Z</dcterms:created>
  <dcterms:modified xsi:type="dcterms:W3CDTF">2023-08-29T11:58:41Z</dcterms:modified>
</cp:coreProperties>
</file>