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2" r:id="rId1"/>
  </p:sldMasterIdLst>
  <p:notesMasterIdLst>
    <p:notesMasterId r:id="rId18"/>
  </p:notesMasterIdLst>
  <p:sldIdLst>
    <p:sldId id="298" r:id="rId2"/>
    <p:sldId id="299" r:id="rId3"/>
    <p:sldId id="307" r:id="rId4"/>
    <p:sldId id="301" r:id="rId5"/>
    <p:sldId id="308" r:id="rId6"/>
    <p:sldId id="309" r:id="rId7"/>
    <p:sldId id="302" r:id="rId8"/>
    <p:sldId id="303" r:id="rId9"/>
    <p:sldId id="310" r:id="rId10"/>
    <p:sldId id="304" r:id="rId11"/>
    <p:sldId id="311" r:id="rId12"/>
    <p:sldId id="305" r:id="rId13"/>
    <p:sldId id="306" r:id="rId14"/>
    <p:sldId id="312" r:id="rId15"/>
    <p:sldId id="258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80"/>
    <a:srgbClr val="FFFF66"/>
    <a:srgbClr val="2FDCFF"/>
    <a:srgbClr val="45C2E9"/>
    <a:srgbClr val="66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58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46F5-9350-4109-94F7-B432A542E60A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C228A-BC60-4E6D-8A4E-4FDF3EB49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7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Text, design and layout © </a:t>
            </a:r>
            <a:r>
              <a:rPr lang="en-GB" dirty="0" err="1"/>
              <a:t>Eboru</a:t>
            </a:r>
            <a:r>
              <a:rPr lang="en-GB" dirty="0"/>
              <a:t> Publishing</a:t>
            </a:r>
          </a:p>
          <a:p>
            <a:pPr marL="0" indent="0">
              <a:buNone/>
            </a:pPr>
            <a:r>
              <a:rPr lang="en-GB" dirty="0"/>
              <a:t>Images are © Shutterstock and licensed from shutterstock.com for use within the PowerPoint, by the purchasing institution only.</a:t>
            </a:r>
          </a:p>
          <a:p>
            <a:pPr marL="0" indent="0">
              <a:buNone/>
            </a:pPr>
            <a:r>
              <a:rPr lang="en-GB" dirty="0"/>
              <a:t>Unauthorised distribution of text, slides or images outside the institution is strictly prohibited.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C228A-BC60-4E6D-8A4E-4FDF3EB49A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5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9661-6C8C-A258-F0A2-E5BEBE1FB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7E3AC-BB4C-4DE8-21BD-CF11A00DD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0ABEB-E941-1C26-1539-2F1C99E3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042D0-644A-A1CA-6AF8-243697FB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9E8CE-D7CD-7D51-E8F7-0B4F0325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A4D68-ECEE-C87D-FA82-95F8110FCA6B}"/>
              </a:ext>
            </a:extLst>
          </p:cNvPr>
          <p:cNvSpPr/>
          <p:nvPr userDrawn="1"/>
        </p:nvSpPr>
        <p:spPr>
          <a:xfrm>
            <a:off x="0" y="0"/>
            <a:ext cx="1002323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1DB72-BFE1-50CA-01FB-9D6955F6F6E4}"/>
              </a:ext>
            </a:extLst>
          </p:cNvPr>
          <p:cNvSpPr/>
          <p:nvPr userDrawn="1"/>
        </p:nvSpPr>
        <p:spPr>
          <a:xfrm>
            <a:off x="0" y="1122363"/>
            <a:ext cx="1002323" cy="57356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3E4217-1578-26AF-4869-CBD51E128505}"/>
              </a:ext>
            </a:extLst>
          </p:cNvPr>
          <p:cNvSpPr/>
          <p:nvPr userDrawn="1"/>
        </p:nvSpPr>
        <p:spPr>
          <a:xfrm>
            <a:off x="11189677" y="1122362"/>
            <a:ext cx="1002323" cy="57356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B92E-6C86-8543-F1E6-52826A21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39CE4-4C77-0D4C-FDC4-9BB21A593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24B99-489C-0885-F683-E985A43D5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8975F-B968-CC42-05A3-3915B113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7E0E-7C53-D623-2C3B-BEBC4B3A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D296A-1F83-1930-3C9D-29FF36DC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E00C-421E-F9E0-0171-9A7588D7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30428-7A25-278A-02F0-9E19F4A19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F791D-5486-DDD7-D33B-7A6D0FEF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43A71-41B9-1896-BC19-59557216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5535-4121-1362-2F08-E7F8E8D7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5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E9930-1F92-F1A9-7273-23223C0E8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C2F0C-2D26-0F54-7D66-DA0187B23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3F81F-8BC0-9B08-461E-D292E4E5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6853-F139-F3A8-8277-62D7A96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E38B9-111A-5F2B-1C18-1E957CDC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4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4693-B8D7-B892-0FA0-E14B9352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8" y="18255"/>
            <a:ext cx="10033489" cy="1325563"/>
          </a:xfrm>
        </p:spPr>
        <p:txBody>
          <a:bodyPr/>
          <a:lstStyle>
            <a:lvl1pPr>
              <a:defRPr>
                <a:latin typeface="Myriad Pro Light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0478-1FD0-F4F0-EA59-29557C28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8" y="1825625"/>
            <a:ext cx="1003348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4E2E-2F90-7101-1925-0C8522DA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79077" cy="365125"/>
          </a:xfrm>
        </p:spPr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3325-DFED-C0BB-9F23-093A1901B538}"/>
              </a:ext>
            </a:extLst>
          </p:cNvPr>
          <p:cNvSpPr/>
          <p:nvPr userDrawn="1"/>
        </p:nvSpPr>
        <p:spPr>
          <a:xfrm>
            <a:off x="0" y="1"/>
            <a:ext cx="1001467" cy="985838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544CC-8E69-C4A5-313C-42A24A7E0A6A}"/>
              </a:ext>
            </a:extLst>
          </p:cNvPr>
          <p:cNvSpPr/>
          <p:nvPr userDrawn="1"/>
        </p:nvSpPr>
        <p:spPr>
          <a:xfrm>
            <a:off x="0" y="985839"/>
            <a:ext cx="1002323" cy="5872162"/>
          </a:xfrm>
          <a:prstGeom prst="rect">
            <a:avLst/>
          </a:prstGeom>
          <a:solidFill>
            <a:srgbClr val="2F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74D18-1DA6-CB01-9FCD-19DD1935F9F1}"/>
              </a:ext>
            </a:extLst>
          </p:cNvPr>
          <p:cNvSpPr/>
          <p:nvPr userDrawn="1"/>
        </p:nvSpPr>
        <p:spPr>
          <a:xfrm>
            <a:off x="11189677" y="985838"/>
            <a:ext cx="1002323" cy="5872162"/>
          </a:xfrm>
          <a:prstGeom prst="rect">
            <a:avLst/>
          </a:prstGeom>
          <a:solidFill>
            <a:srgbClr val="2F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67612-CB3A-CAB2-3994-5A631261FA5D}"/>
              </a:ext>
            </a:extLst>
          </p:cNvPr>
          <p:cNvSpPr txBox="1"/>
          <p:nvPr userDrawn="1"/>
        </p:nvSpPr>
        <p:spPr>
          <a:xfrm>
            <a:off x="153865" y="357870"/>
            <a:ext cx="6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64D9B9-38EA-F2E3-F577-545A91A72023}"/>
              </a:ext>
            </a:extLst>
          </p:cNvPr>
          <p:cNvSpPr/>
          <p:nvPr userDrawn="1"/>
        </p:nvSpPr>
        <p:spPr>
          <a:xfrm>
            <a:off x="11189677" y="-10318"/>
            <a:ext cx="1002323" cy="9961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F417F1-2E4A-02DC-9200-2617DF8E0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44398" y="437353"/>
            <a:ext cx="693737" cy="4873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9A62-4C6E-4819-C335-FC05FC3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176962"/>
            <a:ext cx="1001467" cy="681037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© 2023 Eboru Publishing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18E3-6B45-8A2C-F001-DF785CD4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6291" y="6356350"/>
            <a:ext cx="5618285" cy="501650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This material is licensed for use in your institution. No part of this material may be emailed, uploaded, redistributed or used by anyone outside of your institution.</a:t>
            </a:r>
          </a:p>
        </p:txBody>
      </p:sp>
    </p:spTree>
    <p:extLst>
      <p:ext uri="{BB962C8B-B14F-4D97-AF65-F5344CB8AC3E}">
        <p14:creationId xmlns:p14="http://schemas.microsoft.com/office/powerpoint/2010/main" val="7392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4693-B8D7-B892-0FA0-E14B9352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8" y="18255"/>
            <a:ext cx="10033489" cy="1325563"/>
          </a:xfrm>
        </p:spPr>
        <p:txBody>
          <a:bodyPr/>
          <a:lstStyle>
            <a:lvl1pPr>
              <a:defRPr>
                <a:latin typeface="Myriad Pro Light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0478-1FD0-F4F0-EA59-29557C28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8" y="1825625"/>
            <a:ext cx="1003348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9A62-4C6E-4819-C335-FC05FC3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322" y="6356350"/>
            <a:ext cx="2579078" cy="365125"/>
          </a:xfrm>
        </p:spPr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18E3-6B45-8A2C-F001-DF785CD4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4E2E-2F90-7101-1925-0C8522DA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79077" cy="365125"/>
          </a:xfrm>
        </p:spPr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3325-DFED-C0BB-9F23-093A1901B538}"/>
              </a:ext>
            </a:extLst>
          </p:cNvPr>
          <p:cNvSpPr/>
          <p:nvPr userDrawn="1"/>
        </p:nvSpPr>
        <p:spPr>
          <a:xfrm>
            <a:off x="0" y="1"/>
            <a:ext cx="1001467" cy="985838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544CC-8E69-C4A5-313C-42A24A7E0A6A}"/>
              </a:ext>
            </a:extLst>
          </p:cNvPr>
          <p:cNvSpPr/>
          <p:nvPr userDrawn="1"/>
        </p:nvSpPr>
        <p:spPr>
          <a:xfrm>
            <a:off x="0" y="985839"/>
            <a:ext cx="1002323" cy="5872162"/>
          </a:xfrm>
          <a:prstGeom prst="rect">
            <a:avLst/>
          </a:prstGeom>
          <a:solidFill>
            <a:srgbClr val="2F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67612-CB3A-CAB2-3994-5A631261FA5D}"/>
              </a:ext>
            </a:extLst>
          </p:cNvPr>
          <p:cNvSpPr txBox="1"/>
          <p:nvPr userDrawn="1"/>
        </p:nvSpPr>
        <p:spPr>
          <a:xfrm>
            <a:off x="153865" y="357870"/>
            <a:ext cx="6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311482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5544CC-8E69-C4A5-313C-42A24A7E0A6A}"/>
              </a:ext>
            </a:extLst>
          </p:cNvPr>
          <p:cNvSpPr/>
          <p:nvPr userDrawn="1"/>
        </p:nvSpPr>
        <p:spPr>
          <a:xfrm>
            <a:off x="0" y="985839"/>
            <a:ext cx="1002323" cy="5872162"/>
          </a:xfrm>
          <a:prstGeom prst="rect">
            <a:avLst/>
          </a:prstGeom>
          <a:solidFill>
            <a:srgbClr val="2F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A4693-B8D7-B892-0FA0-E14B9352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8" y="18255"/>
            <a:ext cx="10033489" cy="1325563"/>
          </a:xfrm>
        </p:spPr>
        <p:txBody>
          <a:bodyPr/>
          <a:lstStyle>
            <a:lvl1pPr>
              <a:defRPr>
                <a:latin typeface="Myriad Pro Light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0478-1FD0-F4F0-EA59-29557C28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8" y="1825625"/>
            <a:ext cx="1003348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9A62-4C6E-4819-C335-FC05FC3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322" y="6356350"/>
            <a:ext cx="2579078" cy="365125"/>
          </a:xfrm>
        </p:spPr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18E3-6B45-8A2C-F001-DF785CD4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4E2E-2F90-7101-1925-0C8522DA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579077" cy="365125"/>
          </a:xfrm>
        </p:spPr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3325-DFED-C0BB-9F23-093A1901B538}"/>
              </a:ext>
            </a:extLst>
          </p:cNvPr>
          <p:cNvSpPr/>
          <p:nvPr userDrawn="1"/>
        </p:nvSpPr>
        <p:spPr>
          <a:xfrm>
            <a:off x="0" y="0"/>
            <a:ext cx="1001467" cy="1343817"/>
          </a:xfrm>
          <a:prstGeom prst="rect">
            <a:avLst/>
          </a:prstGeom>
          <a:solidFill>
            <a:srgbClr val="0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67612-CB3A-CAB2-3994-5A631261FA5D}"/>
              </a:ext>
            </a:extLst>
          </p:cNvPr>
          <p:cNvSpPr txBox="1"/>
          <p:nvPr userDrawn="1"/>
        </p:nvSpPr>
        <p:spPr>
          <a:xfrm>
            <a:off x="153865" y="357870"/>
            <a:ext cx="69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0841C-204A-D98C-2D72-E7135F461554}"/>
              </a:ext>
            </a:extLst>
          </p:cNvPr>
          <p:cNvSpPr/>
          <p:nvPr userDrawn="1"/>
        </p:nvSpPr>
        <p:spPr>
          <a:xfrm>
            <a:off x="1001466" y="0"/>
            <a:ext cx="11190533" cy="1343817"/>
          </a:xfrm>
          <a:prstGeom prst="rect">
            <a:avLst/>
          </a:prstGeom>
          <a:solidFill>
            <a:srgbClr val="2F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0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809C-0E83-8CEE-4A04-BB50F4A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47AB3-873D-102B-7F66-C903CDFD8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E9C91-16F0-DBD2-2800-00DB6A64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6813-6E4B-99CC-5560-910DC3B1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73880-8247-9DF3-4BA6-0087EDCC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5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A1FF-2636-12B3-919F-C010CBFF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A76D-F996-3005-55F2-1303D20CF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8F9F5-A9F7-8D49-E5E2-CCB6045BA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D91E9-FD5F-DFB6-506F-B65AAFFD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A067-7968-AACB-6F7A-DEFC6389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37866-C5C7-65A4-816F-1697EDBC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6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4738-C584-9E74-173B-81E84612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B387-995C-14B5-4719-4DA18BE33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68A7D-0CFC-A334-BDF3-A2D25ED3B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372E7-38DC-E214-046E-F9365AB5F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C04C1-C356-C98C-A33B-582C743A9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4BC78-1D1C-8788-69E9-8D677757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D0B22-BDB9-DB57-B700-3865407C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E4BA8-FBF3-DBD9-9318-57BB7909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22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DC1C-C6CB-D9E3-8329-D744698E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18708-47A8-3325-FFB1-8DB1E20D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1E812-8632-445E-3EC4-89A0EA8F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6BA6C-A57F-FA3F-7256-BECF6255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1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9074D-AD37-C517-DF69-5F7F00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341B6-CACB-2B38-61C0-612F3AAB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EC643-C3E7-A1C5-864F-9740E854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D0AA-F76A-0EE7-041B-E5AD2059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19AA8-426E-52CE-AD11-7A0AE175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4317A-BC13-A815-9751-584ADEC39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F9AAE-6340-0EA8-DB54-088B4E70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50BBC-0C26-4152-D127-DE9363BB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C4B77-A723-FBAC-1916-C80CCA48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6D0AA-85C7-1D12-953B-0A38B428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5AB59-76F2-FA99-7B8D-C8EFFF8C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8F503-9E89-8A35-B881-1369DDC76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EC5F-F7E0-4DFD-92B1-925A64F8A0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4E65-B73B-1598-D1B6-D7A5513DD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8680B-3CEC-9B3D-8B5F-3D29D55BA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A776-3225-4096-8AE5-8BFA6C377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3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embed/2aXACNenTYo?rel=0&amp;start=104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OVAASR0KA8g?rel=0&amp;start=0&amp;end=55" TargetMode="External"/><Relationship Id="rId2" Type="http://schemas.openxmlformats.org/officeDocument/2006/relationships/hyperlink" Target="https://www.youtube.com/embed/yme6Aq_GbPY?rel=0&amp;start=0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JCiPcI3Y0Vc?rel=0&amp;start=117&amp;end=272" TargetMode="External"/><Relationship Id="rId2" Type="http://schemas.openxmlformats.org/officeDocument/2006/relationships/hyperlink" Target="https://www.youtube.com/embed/uQPunFlcITQ?rel=0&amp;start=0&amp;end=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embed/U0DNBzWVSHk?rel=0&amp;start=82&amp;end=179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D040D-F9E8-2C98-6871-95BAE49E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4" y="859319"/>
            <a:ext cx="10208093" cy="68087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986845-D05F-4754-B01E-D1F090796118}"/>
              </a:ext>
            </a:extLst>
          </p:cNvPr>
          <p:cNvSpPr/>
          <p:nvPr/>
        </p:nvSpPr>
        <p:spPr>
          <a:xfrm>
            <a:off x="1001467" y="-1"/>
            <a:ext cx="10188210" cy="983975"/>
          </a:xfrm>
          <a:prstGeom prst="rect">
            <a:avLst/>
          </a:prstGeom>
          <a:solidFill>
            <a:srgbClr val="2FD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9062F9-4221-FFE1-F2BD-B4F46A95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8" y="18255"/>
            <a:ext cx="10033489" cy="965719"/>
          </a:xfrm>
        </p:spPr>
        <p:txBody>
          <a:bodyPr/>
          <a:lstStyle/>
          <a:p>
            <a:r>
              <a:rPr lang="en-GB" baseline="-25000" dirty="0">
                <a:solidFill>
                  <a:schemeClr val="bg1"/>
                </a:solidFill>
              </a:rPr>
              <a:t>BTEC Tech Award Sport – Component 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254DF9-5E5C-6B77-DEE8-2A9F659C1A71}"/>
              </a:ext>
            </a:extLst>
          </p:cNvPr>
          <p:cNvSpPr/>
          <p:nvPr/>
        </p:nvSpPr>
        <p:spPr>
          <a:xfrm>
            <a:off x="1228643" y="1344827"/>
            <a:ext cx="9791212" cy="4265398"/>
          </a:xfrm>
          <a:prstGeom prst="round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84152A0-F61B-F780-0F9A-EACAD81F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2023 Eboru Publishing 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E395E6-67AE-E227-B636-AFCF1E83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326" y="1600200"/>
            <a:ext cx="9791212" cy="401002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sz="3200" b="1" i="0" u="none" strike="noStrike" baseline="0" dirty="0">
                <a:solidFill>
                  <a:schemeClr val="bg1"/>
                </a:solidFill>
                <a:latin typeface="OpenSans-Bold"/>
              </a:rPr>
              <a:t>Learning outcome B: Investigate fitness testing to determine fitness levels</a:t>
            </a:r>
          </a:p>
          <a:p>
            <a:pPr marL="0" indent="0" algn="l">
              <a:buNone/>
            </a:pPr>
            <a:r>
              <a:rPr lang="en-GB" sz="3200" b="1" dirty="0">
                <a:solidFill>
                  <a:srgbClr val="2FDCFF"/>
                </a:solidFill>
                <a:latin typeface="OpenSans-Bold"/>
              </a:rPr>
              <a:t>B1</a:t>
            </a:r>
            <a:r>
              <a:rPr lang="en-GB" sz="3200" b="1" i="0" u="none" strike="noStrike" baseline="0" dirty="0">
                <a:solidFill>
                  <a:srgbClr val="2FDCFF"/>
                </a:solidFill>
                <a:latin typeface="OpenSans-Bold"/>
              </a:rPr>
              <a:t> Importance of fitness testing and requirements for administration of each fitness test</a:t>
            </a:r>
          </a:p>
          <a:p>
            <a:pPr marL="0" indent="0" algn="l">
              <a:buNone/>
            </a:pPr>
            <a:r>
              <a:rPr lang="en-GB" sz="3200" b="1" dirty="0">
                <a:solidFill>
                  <a:srgbClr val="66FFFF"/>
                </a:solidFill>
                <a:latin typeface="OpenSans-Bold"/>
              </a:rPr>
              <a:t>You will learn about:</a:t>
            </a:r>
          </a:p>
          <a:p>
            <a:r>
              <a:rPr lang="en-GB" sz="3200" b="1" dirty="0">
                <a:solidFill>
                  <a:srgbClr val="66FFFF"/>
                </a:solidFill>
                <a:latin typeface="OpenSans-Bold"/>
              </a:rPr>
              <a:t>Reasons for fitness testing</a:t>
            </a:r>
          </a:p>
          <a:p>
            <a:r>
              <a:rPr lang="en-GB" sz="3200" b="1" dirty="0">
                <a:solidFill>
                  <a:srgbClr val="66FFFF"/>
                </a:solidFill>
                <a:latin typeface="OpenSans-Bold"/>
              </a:rPr>
              <a:t>Pre-test procedures</a:t>
            </a:r>
          </a:p>
          <a:p>
            <a:r>
              <a:rPr lang="en-GB" sz="3200" b="1" dirty="0">
                <a:solidFill>
                  <a:srgbClr val="66FFFF"/>
                </a:solidFill>
                <a:latin typeface="OpenSans-Bold"/>
              </a:rPr>
              <a:t>How to select and carry out a range of fitness tests</a:t>
            </a:r>
          </a:p>
          <a:p>
            <a:r>
              <a:rPr lang="en-GB" sz="3200" b="1" dirty="0">
                <a:solidFill>
                  <a:srgbClr val="66FFFF"/>
                </a:solidFill>
                <a:latin typeface="OpenSans-Bold"/>
              </a:rPr>
              <a:t>Validity, reliability and practicality of each test</a:t>
            </a:r>
          </a:p>
          <a:p>
            <a:endParaRPr lang="en-GB" sz="3200" b="1" dirty="0">
              <a:solidFill>
                <a:srgbClr val="66FFFF"/>
              </a:solidFill>
              <a:latin typeface="OpenSans-Bold"/>
            </a:endParaRPr>
          </a:p>
          <a:p>
            <a:pPr marL="0" indent="0" algn="l">
              <a:buNone/>
            </a:pPr>
            <a:endParaRPr lang="en-GB" sz="3200" b="1" dirty="0">
              <a:solidFill>
                <a:srgbClr val="2FDCFF"/>
              </a:solidFill>
              <a:latin typeface="OpenSans-Bold"/>
            </a:endParaRPr>
          </a:p>
          <a:p>
            <a:pPr marL="0" indent="0" algn="l">
              <a:buNone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747C3E-B54C-81B9-0504-5B20A2EB8187}"/>
              </a:ext>
            </a:extLst>
          </p:cNvPr>
          <p:cNvSpPr/>
          <p:nvPr/>
        </p:nvSpPr>
        <p:spPr>
          <a:xfrm>
            <a:off x="1001467" y="6176962"/>
            <a:ext cx="10188210" cy="726961"/>
          </a:xfrm>
          <a:prstGeom prst="rect">
            <a:avLst/>
          </a:prstGeom>
          <a:solidFill>
            <a:schemeClr val="tx1">
              <a:lumMod val="75000"/>
              <a:lumOff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F2BA54-2D52-22DD-8A69-9EA81F2B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6291" y="6356350"/>
            <a:ext cx="5618285" cy="501650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This material is licensed for use in your institution. No part of this material may be emailed, uploaded, redistributed or used by anyone outside of your institution.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505178-A8BC-83CD-4197-BC09A76C8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80" y="503763"/>
            <a:ext cx="1003175" cy="3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38" y="18255"/>
            <a:ext cx="6070356" cy="906462"/>
          </a:xfrm>
        </p:spPr>
        <p:txBody>
          <a:bodyPr/>
          <a:lstStyle/>
          <a:p>
            <a:r>
              <a:rPr lang="en-GB" dirty="0"/>
              <a:t>Conducting fitness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721" y="924716"/>
            <a:ext cx="4811589" cy="5915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need to assess the:</a:t>
            </a:r>
          </a:p>
          <a:p>
            <a:r>
              <a:rPr lang="en-GB" dirty="0"/>
              <a:t>reliability</a:t>
            </a:r>
          </a:p>
          <a:p>
            <a:r>
              <a:rPr lang="en-GB" dirty="0"/>
              <a:t>validity </a:t>
            </a:r>
          </a:p>
          <a:p>
            <a:r>
              <a:rPr lang="en-GB" dirty="0"/>
              <a:t>practicality </a:t>
            </a:r>
          </a:p>
          <a:p>
            <a:pPr marL="0" indent="0">
              <a:buNone/>
            </a:pPr>
            <a:r>
              <a:rPr lang="en-GB" dirty="0"/>
              <a:t>of each fitness test.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Reliability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This is whether the test would give the same results if carried out again.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483EA-4050-B60B-EDA5-8BD5B434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549" y="924716"/>
            <a:ext cx="6219825" cy="59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38" y="18255"/>
            <a:ext cx="6070356" cy="906462"/>
          </a:xfrm>
        </p:spPr>
        <p:txBody>
          <a:bodyPr/>
          <a:lstStyle/>
          <a:p>
            <a:r>
              <a:rPr lang="en-GB" dirty="0"/>
              <a:t>Conducting fitness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721" y="1315240"/>
            <a:ext cx="5679828" cy="4904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Reliability is affected by:</a:t>
            </a:r>
          </a:p>
          <a:p>
            <a:r>
              <a:rPr lang="en-GB" dirty="0"/>
              <a:t>Motivation</a:t>
            </a:r>
          </a:p>
          <a:p>
            <a:r>
              <a:rPr lang="en-GB" dirty="0"/>
              <a:t>Calibration of equipment</a:t>
            </a:r>
          </a:p>
          <a:p>
            <a:r>
              <a:rPr lang="en-GB" dirty="0"/>
              <a:t>Conditions, e.g. weather</a:t>
            </a:r>
          </a:p>
          <a:p>
            <a:r>
              <a:rPr lang="en-GB" dirty="0"/>
              <a:t>If the test has been carried out properly</a:t>
            </a:r>
          </a:p>
          <a:p>
            <a:r>
              <a:rPr lang="en-GB" dirty="0"/>
              <a:t>Experience of person running the test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Here is a video</a:t>
            </a:r>
            <a:r>
              <a:rPr lang="en-GB" dirty="0"/>
              <a:t> discussing the reliability of some fitness tests.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483EA-4050-B60B-EDA5-8BD5B434F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1774" y="991391"/>
            <a:ext cx="6219825" cy="59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4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38" y="18255"/>
            <a:ext cx="6070356" cy="906462"/>
          </a:xfrm>
        </p:spPr>
        <p:txBody>
          <a:bodyPr/>
          <a:lstStyle/>
          <a:p>
            <a:r>
              <a:rPr lang="en-GB" dirty="0"/>
              <a:t>Conducting fitness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721" y="1190625"/>
            <a:ext cx="5679828" cy="564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Validity</a:t>
            </a:r>
            <a:r>
              <a:rPr lang="en-GB" dirty="0"/>
              <a:t> - this is deciding what conclusions you can draw from the test.</a:t>
            </a:r>
          </a:p>
          <a:p>
            <a:r>
              <a:rPr lang="en-GB" dirty="0"/>
              <a:t>Some tests are more valid for particular sports than others</a:t>
            </a:r>
          </a:p>
          <a:p>
            <a:r>
              <a:rPr lang="en-GB" dirty="0"/>
              <a:t>Some tests are more valid for certain positions in a sport</a:t>
            </a:r>
          </a:p>
          <a:p>
            <a:pPr marL="0" indent="0">
              <a:buNone/>
            </a:pPr>
            <a:r>
              <a:rPr lang="en-GB" dirty="0"/>
              <a:t>A test that recreates movements from a sport will be more valid for that sport.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483EA-4050-B60B-EDA5-8BD5B434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549" y="924716"/>
            <a:ext cx="6219825" cy="59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41" y="113505"/>
            <a:ext cx="5196987" cy="906462"/>
          </a:xfrm>
        </p:spPr>
        <p:txBody>
          <a:bodyPr>
            <a:normAutofit fontScale="90000"/>
          </a:bodyPr>
          <a:lstStyle/>
          <a:p>
            <a:r>
              <a:rPr lang="en-GB" dirty="0"/>
              <a:t>Conducting fitness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87" y="1412079"/>
            <a:ext cx="5679828" cy="4742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Practicality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To consider practicality you need to think about:</a:t>
            </a:r>
          </a:p>
          <a:p>
            <a:r>
              <a:rPr lang="en-GB" dirty="0"/>
              <a:t>how much the test will cost to run</a:t>
            </a:r>
          </a:p>
          <a:p>
            <a:r>
              <a:rPr lang="en-GB" dirty="0"/>
              <a:t>what equipment is available</a:t>
            </a:r>
          </a:p>
          <a:p>
            <a:r>
              <a:rPr lang="en-GB" dirty="0"/>
              <a:t>how long the test will take to run</a:t>
            </a:r>
          </a:p>
          <a:p>
            <a:r>
              <a:rPr lang="en-GB" dirty="0"/>
              <a:t>how many people can take the test at the same time</a:t>
            </a:r>
          </a:p>
          <a:p>
            <a:r>
              <a:rPr lang="en-GB" dirty="0"/>
              <a:t>how long the results will take to process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49431-367B-DE2A-4363-6FA501C2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5" y="3624934"/>
            <a:ext cx="7006030" cy="4666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C9464A-617F-2A3F-4929-071691AF5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5" y="0"/>
            <a:ext cx="5434685" cy="36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41" y="113505"/>
            <a:ext cx="7533909" cy="906462"/>
          </a:xfrm>
        </p:spPr>
        <p:txBody>
          <a:bodyPr>
            <a:normAutofit/>
          </a:bodyPr>
          <a:lstStyle/>
          <a:p>
            <a:r>
              <a:rPr lang="en-GB" dirty="0"/>
              <a:t>Conducting fitness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86" y="1412079"/>
            <a:ext cx="8638013" cy="4742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Reliability, Validity and Practicality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Watch these two videos of the Illinois agility test.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Video 1</a:t>
            </a:r>
            <a:r>
              <a:rPr lang="en-GB" dirty="0"/>
              <a:t> and </a:t>
            </a:r>
            <a:r>
              <a:rPr lang="en-GB" dirty="0">
                <a:hlinkClick r:id="rId3"/>
              </a:rPr>
              <a:t>Video 2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a) Are there any differences between the two tests? </a:t>
            </a:r>
            <a:br>
              <a:rPr lang="en-GB" dirty="0"/>
            </a:br>
            <a:r>
              <a:rPr lang="en-GB" dirty="0"/>
              <a:t>b) How might this affect reliability?</a:t>
            </a:r>
          </a:p>
          <a:p>
            <a:pPr marL="514350" indent="-514350">
              <a:buAutoNum type="arabicPeriod"/>
            </a:pPr>
            <a:r>
              <a:rPr lang="en-GB" dirty="0"/>
              <a:t>a) How valid is the test for lacrosse? b) What other sports would this test be valid for?</a:t>
            </a:r>
          </a:p>
          <a:p>
            <a:pPr marL="514350" indent="-514350">
              <a:buAutoNum type="arabicPeriod"/>
            </a:pPr>
            <a:r>
              <a:rPr lang="en-GB" dirty="0"/>
              <a:t>How practical do you think it is to run this test?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437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BFEF-497D-9BE1-6270-9039CD99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54" y="117475"/>
            <a:ext cx="10187355" cy="762339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1106E-DF43-6A61-746F-6A9836CD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8" y="879814"/>
            <a:ext cx="10033489" cy="633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now know:</a:t>
            </a:r>
          </a:p>
          <a:p>
            <a:r>
              <a:rPr lang="en-GB" dirty="0"/>
              <a:t>About the </a:t>
            </a:r>
            <a:r>
              <a:rPr lang="en-GB" b="1" dirty="0"/>
              <a:t>reasons for fitness testing</a:t>
            </a:r>
          </a:p>
          <a:p>
            <a:r>
              <a:rPr lang="en-GB" dirty="0"/>
              <a:t>There are </a:t>
            </a:r>
            <a:r>
              <a:rPr lang="en-GB" b="1" dirty="0"/>
              <a:t>pre-test procedures </a:t>
            </a:r>
            <a:r>
              <a:rPr lang="en-GB" dirty="0"/>
              <a:t>– things we need to do before carrying out a fitness test</a:t>
            </a:r>
          </a:p>
          <a:p>
            <a:r>
              <a:rPr lang="en-GB" dirty="0"/>
              <a:t>There are </a:t>
            </a:r>
            <a:r>
              <a:rPr lang="en-GB" b="1" dirty="0"/>
              <a:t>standard test methods </a:t>
            </a:r>
            <a:r>
              <a:rPr lang="en-GB" dirty="0"/>
              <a:t>for each test</a:t>
            </a:r>
          </a:p>
          <a:p>
            <a:r>
              <a:rPr lang="en-GB" dirty="0"/>
              <a:t>Tests need to be </a:t>
            </a:r>
            <a:r>
              <a:rPr lang="en-GB" b="1" dirty="0"/>
              <a:t>selected</a:t>
            </a:r>
            <a:r>
              <a:rPr lang="en-GB" dirty="0"/>
              <a:t> based on the participant and the reason for using the test</a:t>
            </a:r>
          </a:p>
          <a:p>
            <a:r>
              <a:rPr lang="en-GB" dirty="0"/>
              <a:t>That test data have to </a:t>
            </a:r>
            <a:r>
              <a:rPr lang="en-GB" b="1" dirty="0"/>
              <a:t>measured and recorded carefully</a:t>
            </a:r>
          </a:p>
          <a:p>
            <a:r>
              <a:rPr lang="en-GB" dirty="0"/>
              <a:t>That results have to be interpreted, often using </a:t>
            </a:r>
            <a:r>
              <a:rPr lang="en-GB" b="1" dirty="0"/>
              <a:t>published data</a:t>
            </a:r>
          </a:p>
          <a:p>
            <a:r>
              <a:rPr lang="en-GB" dirty="0"/>
              <a:t>We need to assess each test for</a:t>
            </a:r>
          </a:p>
          <a:p>
            <a:pPr lvl="1"/>
            <a:r>
              <a:rPr lang="en-GB" b="1" dirty="0"/>
              <a:t>reliability</a:t>
            </a:r>
          </a:p>
          <a:p>
            <a:pPr lvl="1"/>
            <a:r>
              <a:rPr lang="en-GB" b="1" dirty="0"/>
              <a:t>validity</a:t>
            </a:r>
          </a:p>
          <a:p>
            <a:pPr lvl="1"/>
            <a:r>
              <a:rPr lang="en-GB" b="1" dirty="0"/>
              <a:t>practicality</a:t>
            </a:r>
          </a:p>
          <a:p>
            <a:endParaRPr lang="en-GB" dirty="0"/>
          </a:p>
          <a:p>
            <a:endParaRPr lang="en-GB" b="1" dirty="0"/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22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BFEF-497D-9BE1-6270-9039CD99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22" y="365125"/>
            <a:ext cx="10187355" cy="762339"/>
          </a:xfrm>
        </p:spPr>
        <p:txBody>
          <a:bodyPr/>
          <a:lstStyle/>
          <a:p>
            <a:r>
              <a:rPr lang="en-GB" dirty="0"/>
              <a:t>Quiz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1106E-DF43-6A61-746F-6A9836CD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8" y="1393371"/>
            <a:ext cx="10033489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Name two things that can affect the reliability of a fitness test</a:t>
            </a:r>
          </a:p>
          <a:p>
            <a:pPr marL="514350" indent="-514350">
              <a:buAutoNum type="arabicPeriod"/>
            </a:pPr>
            <a:r>
              <a:rPr lang="en-GB" dirty="0"/>
              <a:t>List two reasons why fitness tests are used</a:t>
            </a:r>
          </a:p>
          <a:p>
            <a:pPr marL="514350" indent="-514350">
              <a:buAutoNum type="arabicPeriod"/>
            </a:pPr>
            <a:r>
              <a:rPr lang="en-GB" dirty="0"/>
              <a:t>a) What is calibration? b) Give an example of calibration.</a:t>
            </a:r>
          </a:p>
          <a:p>
            <a:pPr marL="514350" indent="-514350">
              <a:buAutoNum type="arabicPeriod"/>
            </a:pPr>
            <a:r>
              <a:rPr lang="en-GB" dirty="0"/>
              <a:t>What is a PAR-Q form used for?</a:t>
            </a:r>
          </a:p>
          <a:p>
            <a:pPr marL="514350" indent="-514350">
              <a:buAutoNum type="arabicPeriod"/>
            </a:pPr>
            <a:r>
              <a:rPr lang="en-GB" dirty="0"/>
              <a:t>Why does a participant need to give informed consent?</a:t>
            </a:r>
          </a:p>
          <a:p>
            <a:pPr marL="514350" indent="-514350">
              <a:buAutoNum type="arabicPeriod"/>
            </a:pPr>
            <a:r>
              <a:rPr lang="en-GB" dirty="0"/>
              <a:t>What does </a:t>
            </a:r>
            <a:r>
              <a:rPr lang="en-GB" b="1" dirty="0"/>
              <a:t>validity</a:t>
            </a:r>
            <a:r>
              <a:rPr lang="en-GB" dirty="0"/>
              <a:t> mean?</a:t>
            </a:r>
          </a:p>
          <a:p>
            <a:pPr marL="514350" indent="-514350">
              <a:buAutoNum type="arabicPeriod"/>
            </a:pPr>
            <a:r>
              <a:rPr lang="en-GB" dirty="0"/>
              <a:t>What are the main things you need to run a fitness test?</a:t>
            </a:r>
          </a:p>
          <a:p>
            <a:pPr marL="514350" indent="-514350">
              <a:buAutoNum type="arabicPeriod"/>
            </a:pPr>
            <a:r>
              <a:rPr lang="en-GB" dirty="0"/>
              <a:t>Give two factors that can influence the practicality of </a:t>
            </a:r>
            <a:r>
              <a:rPr lang="en-GB"/>
              <a:t>a test.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4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40ACB5-7676-A275-A1A6-17DD6588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47" y="1678065"/>
            <a:ext cx="5250178" cy="3501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9" y="18255"/>
            <a:ext cx="7463936" cy="1362870"/>
          </a:xfrm>
        </p:spPr>
        <p:txBody>
          <a:bodyPr/>
          <a:lstStyle/>
          <a:p>
            <a:r>
              <a:rPr lang="en-GB" dirty="0"/>
              <a:t>Reasons for fitness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9" y="1678065"/>
            <a:ext cx="4454036" cy="4864137"/>
          </a:xfrm>
        </p:spPr>
        <p:txBody>
          <a:bodyPr>
            <a:normAutofit/>
          </a:bodyPr>
          <a:lstStyle/>
          <a:p>
            <a:r>
              <a:rPr lang="en-GB" dirty="0"/>
              <a:t>Used for </a:t>
            </a:r>
            <a:r>
              <a:rPr lang="en-GB" b="1" dirty="0"/>
              <a:t>baseline data </a:t>
            </a:r>
            <a:r>
              <a:rPr lang="en-GB" dirty="0"/>
              <a:t>-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this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shows how fit or skilled a competitor is at the start of training </a:t>
            </a:r>
          </a:p>
          <a:p>
            <a:r>
              <a:rPr lang="en-GB" dirty="0"/>
              <a:t>The results of tests are used to </a:t>
            </a:r>
            <a:r>
              <a:rPr lang="en-GB" b="1" dirty="0"/>
              <a:t>design training plans</a:t>
            </a:r>
          </a:p>
          <a:p>
            <a:r>
              <a:rPr lang="en-GB" dirty="0"/>
              <a:t>Regular testing can </a:t>
            </a:r>
            <a:r>
              <a:rPr lang="en-GB" b="1" dirty="0"/>
              <a:t>check if training is working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450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9" y="18255"/>
            <a:ext cx="8530736" cy="1362870"/>
          </a:xfrm>
        </p:spPr>
        <p:txBody>
          <a:bodyPr/>
          <a:lstStyle/>
          <a:p>
            <a:r>
              <a:rPr lang="en-GB" dirty="0"/>
              <a:t>Reasons for fitness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9" y="1746214"/>
            <a:ext cx="4377835" cy="3898974"/>
          </a:xfrm>
        </p:spPr>
        <p:txBody>
          <a:bodyPr>
            <a:normAutofit/>
          </a:bodyPr>
          <a:lstStyle/>
          <a:p>
            <a:r>
              <a:rPr lang="en-GB" dirty="0"/>
              <a:t>Knowing they will be tested </a:t>
            </a:r>
            <a:r>
              <a:rPr lang="en-GB" b="1" dirty="0"/>
              <a:t>gives performers something to aim for </a:t>
            </a:r>
            <a:r>
              <a:rPr lang="en-GB" dirty="0"/>
              <a:t>during training</a:t>
            </a:r>
            <a:endParaRPr lang="en-GB" b="1" dirty="0"/>
          </a:p>
          <a:p>
            <a:r>
              <a:rPr lang="en-GB" dirty="0"/>
              <a:t>Testing can be used to </a:t>
            </a:r>
            <a:r>
              <a:rPr lang="en-GB" b="1" dirty="0"/>
              <a:t>set specific goals </a:t>
            </a:r>
            <a:r>
              <a:rPr lang="en-GB" dirty="0"/>
              <a:t>– such as “do 15 press-ups in a minute”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EA78F-5CE0-6548-6449-4706EF0B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12" y="1746214"/>
            <a:ext cx="5845538" cy="38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1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9" y="18255"/>
            <a:ext cx="5785634" cy="1362870"/>
          </a:xfrm>
        </p:spPr>
        <p:txBody>
          <a:bodyPr/>
          <a:lstStyle/>
          <a:p>
            <a:r>
              <a:rPr lang="en-GB" dirty="0"/>
              <a:t>Pre-test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89" y="1479513"/>
            <a:ext cx="5673237" cy="525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Calibrate equipment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Calibrate</a:t>
            </a:r>
            <a:r>
              <a:rPr lang="en-GB" dirty="0"/>
              <a:t> means: </a:t>
            </a:r>
          </a:p>
          <a:p>
            <a:r>
              <a:rPr lang="en-GB" dirty="0"/>
              <a:t>Checking that readings start at zero</a:t>
            </a:r>
          </a:p>
          <a:p>
            <a:r>
              <a:rPr lang="en-GB" dirty="0"/>
              <a:t>Checking the readings against some other equipment that is known  to give the right results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Equipment that has not been calibrated may give incorrect results.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0BFCD-D6DB-3738-FDAD-F36616BD4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23" y="285750"/>
            <a:ext cx="4906170" cy="4906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9221B7-55D7-DC8A-335F-40A50DF70D28}"/>
              </a:ext>
            </a:extLst>
          </p:cNvPr>
          <p:cNvSpPr txBox="1"/>
          <p:nvPr/>
        </p:nvSpPr>
        <p:spPr>
          <a:xfrm>
            <a:off x="7408548" y="4813084"/>
            <a:ext cx="4716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These weighing scales are reading 1kg even though there is nothing on them. These scales need to be calibrated to give the right reading.</a:t>
            </a:r>
          </a:p>
        </p:txBody>
      </p:sp>
    </p:spTree>
    <p:extLst>
      <p:ext uri="{BB962C8B-B14F-4D97-AF65-F5344CB8AC3E}">
        <p14:creationId xmlns:p14="http://schemas.microsoft.com/office/powerpoint/2010/main" val="81451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89" y="18255"/>
            <a:ext cx="5785634" cy="1362870"/>
          </a:xfrm>
        </p:spPr>
        <p:txBody>
          <a:bodyPr/>
          <a:lstStyle/>
          <a:p>
            <a:r>
              <a:rPr lang="en-GB" dirty="0"/>
              <a:t>Pre-test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90" y="1479513"/>
            <a:ext cx="4644536" cy="5073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Calibrate equipment</a:t>
            </a:r>
          </a:p>
          <a:p>
            <a:pPr marL="0" indent="0">
              <a:buNone/>
            </a:pPr>
            <a:r>
              <a:rPr lang="en-GB" dirty="0"/>
              <a:t>Watch </a:t>
            </a:r>
            <a:r>
              <a:rPr lang="en-GB" dirty="0">
                <a:hlinkClick r:id="rId2"/>
              </a:rPr>
              <a:t>this video</a:t>
            </a:r>
            <a:r>
              <a:rPr lang="en-GB" dirty="0"/>
              <a:t> about calibrating skin-fold callipers.</a:t>
            </a:r>
          </a:p>
          <a:p>
            <a:pPr marL="0" indent="0">
              <a:buNone/>
            </a:pPr>
            <a:r>
              <a:rPr lang="en-GB" dirty="0"/>
              <a:t>You don’t need to know about skin fold callipers, but the advice about calibration is relevant to all equipment.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Here’s a different example</a:t>
            </a:r>
            <a:r>
              <a:rPr lang="en-GB" dirty="0"/>
              <a:t> showing how you could check and calibrate a hand-grip dynamometer.</a:t>
            </a:r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700B1-E159-7E05-E1AC-77A81BA52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381125"/>
            <a:ext cx="5895975" cy="39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7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Pre-test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70" y="1149349"/>
            <a:ext cx="6711462" cy="5622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Participant forms and checks</a:t>
            </a:r>
          </a:p>
          <a:p>
            <a:pPr marL="0" indent="0">
              <a:buNone/>
            </a:pPr>
            <a:r>
              <a:rPr lang="en-GB" dirty="0"/>
              <a:t>Participant must :</a:t>
            </a:r>
          </a:p>
          <a:p>
            <a:r>
              <a:rPr lang="en-GB" dirty="0"/>
              <a:t>sign an </a:t>
            </a:r>
            <a:r>
              <a:rPr lang="en-GB" b="1" dirty="0"/>
              <a:t>Informed Consent Form </a:t>
            </a:r>
            <a:r>
              <a:rPr lang="en-GB" dirty="0"/>
              <a:t>to show they understand what they need to do and the risks involved</a:t>
            </a:r>
          </a:p>
          <a:p>
            <a:r>
              <a:rPr lang="en-GB" dirty="0"/>
              <a:t>sign a </a:t>
            </a:r>
            <a:r>
              <a:rPr lang="en-GB" b="1" dirty="0"/>
              <a:t>PAR-Q form </a:t>
            </a:r>
            <a:r>
              <a:rPr lang="en-GB" dirty="0"/>
              <a:t>which checks if they have any medical conditions</a:t>
            </a:r>
          </a:p>
          <a:p>
            <a:r>
              <a:rPr lang="en-GB" dirty="0"/>
              <a:t>carry out a </a:t>
            </a:r>
            <a:r>
              <a:rPr lang="en-GB" b="1" dirty="0"/>
              <a:t>pre-fitness check </a:t>
            </a:r>
            <a:r>
              <a:rPr lang="en-GB" dirty="0"/>
              <a:t>– this allows the trainer to understand the participant’s level of fitness, lifestyle, and any other factors that might affect the test that day</a:t>
            </a:r>
          </a:p>
          <a:p>
            <a:endParaRPr lang="en-GB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A14B0-B2EF-2527-6685-C9224EFE7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300" y="991556"/>
            <a:ext cx="5785634" cy="58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Pre-test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70" y="1676400"/>
            <a:ext cx="6711462" cy="509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Participant forms and checks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This video</a:t>
            </a:r>
            <a:r>
              <a:rPr lang="en-GB" dirty="0"/>
              <a:t> runs through some sample PAR-Q question.</a:t>
            </a:r>
          </a:p>
          <a:p>
            <a:r>
              <a:rPr lang="en-GB" dirty="0"/>
              <a:t>Note that there is no standard list of questions….</a:t>
            </a:r>
          </a:p>
          <a:p>
            <a:r>
              <a:rPr lang="en-GB" dirty="0"/>
              <a:t>…but the PAR-Q is meant to make sure that exercise will not be dangerous or likely to cause injury to someone.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(PAR-Q stands for </a:t>
            </a:r>
            <a:r>
              <a:rPr lang="en-GB" b="1" dirty="0"/>
              <a:t>P</a:t>
            </a:r>
            <a:r>
              <a:rPr lang="en-GB" dirty="0"/>
              <a:t>hysical </a:t>
            </a:r>
            <a:r>
              <a:rPr lang="en-GB" b="1" dirty="0"/>
              <a:t>A</a:t>
            </a:r>
            <a:r>
              <a:rPr lang="en-GB" dirty="0"/>
              <a:t>ctivity </a:t>
            </a:r>
            <a:r>
              <a:rPr lang="en-GB" b="1" dirty="0"/>
              <a:t>R</a:t>
            </a:r>
            <a:r>
              <a:rPr lang="en-GB" dirty="0"/>
              <a:t>eadiness </a:t>
            </a:r>
            <a:r>
              <a:rPr lang="en-GB" b="1" dirty="0"/>
              <a:t>Q</a:t>
            </a:r>
            <a:r>
              <a:rPr lang="en-GB" dirty="0"/>
              <a:t>uestionnaire).</a:t>
            </a:r>
          </a:p>
          <a:p>
            <a:pPr marL="0" indent="0">
              <a:buNone/>
            </a:pPr>
            <a:endParaRPr lang="en-GB" dirty="0"/>
          </a:p>
          <a:p>
            <a:endParaRPr lang="en-GB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A14B0-B2EF-2527-6685-C9224EFE7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300" y="991556"/>
            <a:ext cx="5785634" cy="58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4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4" y="261934"/>
            <a:ext cx="5441705" cy="1325563"/>
          </a:xfrm>
        </p:spPr>
        <p:txBody>
          <a:bodyPr/>
          <a:lstStyle/>
          <a:p>
            <a:r>
              <a:rPr lang="en-GB" dirty="0"/>
              <a:t>Conducting fitness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720" y="1835944"/>
            <a:ext cx="5508380" cy="500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a few things we need to do to run a fitness test.</a:t>
            </a:r>
          </a:p>
          <a:p>
            <a:pPr marL="0" indent="0">
              <a:buNone/>
            </a:pPr>
            <a:r>
              <a:rPr lang="en-GB" b="1" dirty="0"/>
              <a:t>Before</a:t>
            </a:r>
            <a:r>
              <a:rPr lang="en-GB" dirty="0"/>
              <a:t> the test you need to:</a:t>
            </a:r>
          </a:p>
          <a:p>
            <a:r>
              <a:rPr lang="en-GB" dirty="0"/>
              <a:t>Know what tests are available to you</a:t>
            </a:r>
          </a:p>
          <a:p>
            <a:r>
              <a:rPr lang="en-GB" dirty="0"/>
              <a:t>Select the right fitness test for that performer, their given sport and component of fitness</a:t>
            </a:r>
          </a:p>
          <a:p>
            <a:r>
              <a:rPr lang="en-GB" dirty="0"/>
              <a:t>Know the </a:t>
            </a:r>
            <a:r>
              <a:rPr lang="en-GB" b="1" dirty="0"/>
              <a:t>standard test method </a:t>
            </a:r>
            <a:r>
              <a:rPr lang="en-GB" dirty="0"/>
              <a:t>for the selected test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A9557-AC26-502F-5F5B-D676C42F9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374" y="-18255"/>
            <a:ext cx="773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547-42F7-3FB9-CBD9-D5D4D1C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4" y="261934"/>
            <a:ext cx="5441705" cy="1325563"/>
          </a:xfrm>
        </p:spPr>
        <p:txBody>
          <a:bodyPr/>
          <a:lstStyle/>
          <a:p>
            <a:r>
              <a:rPr lang="en-GB" dirty="0"/>
              <a:t>Conducting fitness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7E49-0153-39AE-35DE-26B7F4E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720" y="1835944"/>
            <a:ext cx="5508380" cy="500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During</a:t>
            </a:r>
            <a:r>
              <a:rPr lang="en-GB" dirty="0"/>
              <a:t> the test you need to:</a:t>
            </a:r>
          </a:p>
          <a:p>
            <a:r>
              <a:rPr lang="en-GB" dirty="0"/>
              <a:t>Carefully take readings</a:t>
            </a:r>
          </a:p>
          <a:p>
            <a:r>
              <a:rPr lang="en-GB" dirty="0"/>
              <a:t>Write readings down, using correct units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After</a:t>
            </a:r>
            <a:r>
              <a:rPr lang="en-GB" dirty="0"/>
              <a:t> the test you need to:</a:t>
            </a:r>
          </a:p>
          <a:p>
            <a:r>
              <a:rPr lang="en-GB" dirty="0"/>
              <a:t>Interpret the results using published data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2B1DA-EB6F-C96B-C5B1-3CA85F447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A9557-AC26-502F-5F5B-D676C42F9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374" y="-18255"/>
            <a:ext cx="773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984</Words>
  <Application>Microsoft Office PowerPoint</Application>
  <PresentationFormat>Widescreen</PresentationFormat>
  <Paragraphs>140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 Light</vt:lpstr>
      <vt:lpstr>OpenSans-Bold</vt:lpstr>
      <vt:lpstr>Office Theme</vt:lpstr>
      <vt:lpstr>BTEC Tech Award Sport – Component 3</vt:lpstr>
      <vt:lpstr>Reasons for fitness testing</vt:lpstr>
      <vt:lpstr>Reasons for fitness testing</vt:lpstr>
      <vt:lpstr>Pre-test procedures</vt:lpstr>
      <vt:lpstr>Pre-test procedures</vt:lpstr>
      <vt:lpstr>Pre-test procedures</vt:lpstr>
      <vt:lpstr>Pre-test procedures</vt:lpstr>
      <vt:lpstr>Conducting fitness tests</vt:lpstr>
      <vt:lpstr>Conducting fitness tests</vt:lpstr>
      <vt:lpstr>Conducting fitness tests</vt:lpstr>
      <vt:lpstr>Conducting fitness tests</vt:lpstr>
      <vt:lpstr>Conducting fitness tests</vt:lpstr>
      <vt:lpstr>Conducting fitness tests</vt:lpstr>
      <vt:lpstr>Conducting fitness tests</vt:lpstr>
      <vt:lpstr>Summary</vt:lpstr>
      <vt:lpstr>Quiz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2023-12-06T15:30:48Z</dcterms:created>
  <dcterms:modified xsi:type="dcterms:W3CDTF">2023-12-06T15:31:15Z</dcterms:modified>
</cp:coreProperties>
</file>